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4"/>
  </p:sldMasterIdLst>
  <p:notesMasterIdLst>
    <p:notesMasterId r:id="rId46"/>
  </p:notesMasterIdLst>
  <p:handoutMasterIdLst>
    <p:handoutMasterId r:id="rId47"/>
  </p:handoutMasterIdLst>
  <p:sldIdLst>
    <p:sldId id="320" r:id="rId5"/>
    <p:sldId id="430" r:id="rId6"/>
    <p:sldId id="392" r:id="rId7"/>
    <p:sldId id="428" r:id="rId8"/>
    <p:sldId id="427" r:id="rId9"/>
    <p:sldId id="399" r:id="rId10"/>
    <p:sldId id="424" r:id="rId11"/>
    <p:sldId id="378" r:id="rId12"/>
    <p:sldId id="423" r:id="rId13"/>
    <p:sldId id="429" r:id="rId14"/>
    <p:sldId id="375" r:id="rId15"/>
    <p:sldId id="354" r:id="rId16"/>
    <p:sldId id="350" r:id="rId17"/>
    <p:sldId id="393" r:id="rId18"/>
    <p:sldId id="390" r:id="rId19"/>
    <p:sldId id="417" r:id="rId20"/>
    <p:sldId id="418" r:id="rId21"/>
    <p:sldId id="384" r:id="rId22"/>
    <p:sldId id="335" r:id="rId23"/>
    <p:sldId id="422" r:id="rId24"/>
    <p:sldId id="421" r:id="rId25"/>
    <p:sldId id="372" r:id="rId26"/>
    <p:sldId id="419" r:id="rId27"/>
    <p:sldId id="388" r:id="rId28"/>
    <p:sldId id="347" r:id="rId29"/>
    <p:sldId id="404" r:id="rId30"/>
    <p:sldId id="426" r:id="rId31"/>
    <p:sldId id="407" r:id="rId32"/>
    <p:sldId id="364" r:id="rId33"/>
    <p:sldId id="362" r:id="rId34"/>
    <p:sldId id="420" r:id="rId35"/>
    <p:sldId id="367" r:id="rId36"/>
    <p:sldId id="410" r:id="rId37"/>
    <p:sldId id="411" r:id="rId38"/>
    <p:sldId id="366" r:id="rId39"/>
    <p:sldId id="368" r:id="rId40"/>
    <p:sldId id="370" r:id="rId41"/>
    <p:sldId id="382" r:id="rId42"/>
    <p:sldId id="405" r:id="rId43"/>
    <p:sldId id="397" r:id="rId44"/>
    <p:sldId id="416" r:id="rId45"/>
  </p:sldIdLst>
  <p:sldSz cx="9144000" cy="5143500" type="screen16x9"/>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jørn Stokvold" initials="BS" lastIdx="0" clrIdx="0">
    <p:extLst>
      <p:ext uri="{19B8F6BF-5375-455C-9EA6-DF929625EA0E}">
        <p15:presenceInfo xmlns:p15="http://schemas.microsoft.com/office/powerpoint/2012/main" userId="Bjørn Stokvo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39"/>
    <a:srgbClr val="333F48"/>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89419" autoAdjust="0"/>
  </p:normalViewPr>
  <p:slideViewPr>
    <p:cSldViewPr snapToGrid="0" snapToObjects="1">
      <p:cViewPr varScale="1">
        <p:scale>
          <a:sx n="136" d="100"/>
          <a:sy n="136" d="100"/>
        </p:scale>
        <p:origin x="168" y="126"/>
      </p:cViewPr>
      <p:guideLst>
        <p:guide orient="horz" pos="1620"/>
        <p:guide pos="2880"/>
      </p:guideLst>
    </p:cSldViewPr>
  </p:slideViewPr>
  <p:outlineViewPr>
    <p:cViewPr>
      <p:scale>
        <a:sx n="33" d="100"/>
        <a:sy n="33" d="100"/>
      </p:scale>
      <p:origin x="258" y="331308"/>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0"/>
            <a:ext cx="2890665" cy="494186"/>
          </a:xfrm>
          <a:prstGeom prst="rect">
            <a:avLst/>
          </a:prstGeom>
        </p:spPr>
        <p:txBody>
          <a:bodyPr vert="horz" lIns="90434" tIns="45217" rIns="90434" bIns="45217" rtlCol="0"/>
          <a:lstStyle>
            <a:lvl1pPr algn="l">
              <a:defRPr sz="1200"/>
            </a:lvl1pPr>
          </a:lstStyle>
          <a:p>
            <a:endParaRPr lang="nb-NO"/>
          </a:p>
        </p:txBody>
      </p:sp>
      <p:sp>
        <p:nvSpPr>
          <p:cNvPr id="3" name="Plassholder for dato 2"/>
          <p:cNvSpPr>
            <a:spLocks noGrp="1"/>
          </p:cNvSpPr>
          <p:nvPr>
            <p:ph type="dt" sz="quarter" idx="1"/>
          </p:nvPr>
        </p:nvSpPr>
        <p:spPr>
          <a:xfrm>
            <a:off x="3776868" y="0"/>
            <a:ext cx="2890665" cy="494186"/>
          </a:xfrm>
          <a:prstGeom prst="rect">
            <a:avLst/>
          </a:prstGeom>
        </p:spPr>
        <p:txBody>
          <a:bodyPr vert="horz" lIns="90434" tIns="45217" rIns="90434" bIns="45217" rtlCol="0"/>
          <a:lstStyle>
            <a:lvl1pPr algn="r">
              <a:defRPr sz="1200"/>
            </a:lvl1pPr>
          </a:lstStyle>
          <a:p>
            <a:fld id="{1193FCA2-764A-48F2-A129-40DB2A19E989}" type="datetimeFigureOut">
              <a:rPr lang="nb-NO" smtClean="0"/>
              <a:t>10.09.2019</a:t>
            </a:fld>
            <a:endParaRPr lang="nb-NO"/>
          </a:p>
        </p:txBody>
      </p:sp>
      <p:sp>
        <p:nvSpPr>
          <p:cNvPr id="4" name="Plassholder for bunntekst 3"/>
          <p:cNvSpPr>
            <a:spLocks noGrp="1"/>
          </p:cNvSpPr>
          <p:nvPr>
            <p:ph type="ftr" sz="quarter" idx="2"/>
          </p:nvPr>
        </p:nvSpPr>
        <p:spPr>
          <a:xfrm>
            <a:off x="2" y="9376903"/>
            <a:ext cx="2890665" cy="494185"/>
          </a:xfrm>
          <a:prstGeom prst="rect">
            <a:avLst/>
          </a:prstGeom>
        </p:spPr>
        <p:txBody>
          <a:bodyPr vert="horz" lIns="90434" tIns="45217" rIns="90434" bIns="45217"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6868" y="9376903"/>
            <a:ext cx="2890665" cy="494185"/>
          </a:xfrm>
          <a:prstGeom prst="rect">
            <a:avLst/>
          </a:prstGeom>
        </p:spPr>
        <p:txBody>
          <a:bodyPr vert="horz" lIns="90434" tIns="45217" rIns="90434" bIns="45217" rtlCol="0" anchor="b"/>
          <a:lstStyle>
            <a:lvl1pPr algn="r">
              <a:defRPr sz="1200"/>
            </a:lvl1pPr>
          </a:lstStyle>
          <a:p>
            <a:fld id="{644136E9-2E8A-42E3-95EC-26FCA88F752A}" type="slidenum">
              <a:rPr lang="nb-NO" smtClean="0"/>
              <a:t>‹#›</a:t>
            </a:fld>
            <a:endParaRPr lang="nb-NO"/>
          </a:p>
        </p:txBody>
      </p:sp>
    </p:spTree>
    <p:extLst>
      <p:ext uri="{BB962C8B-B14F-4D97-AF65-F5344CB8AC3E}">
        <p14:creationId xmlns:p14="http://schemas.microsoft.com/office/powerpoint/2010/main" val="1058714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4"/>
            <a:ext cx="2889938" cy="493633"/>
          </a:xfrm>
          <a:prstGeom prst="rect">
            <a:avLst/>
          </a:prstGeom>
        </p:spPr>
        <p:txBody>
          <a:bodyPr vert="horz" lIns="90434" tIns="45217" rIns="90434" bIns="45217" rtlCol="0"/>
          <a:lstStyle>
            <a:lvl1pPr algn="l">
              <a:defRPr sz="1200"/>
            </a:lvl1pPr>
          </a:lstStyle>
          <a:p>
            <a:endParaRPr lang="nb-NO"/>
          </a:p>
        </p:txBody>
      </p:sp>
      <p:sp>
        <p:nvSpPr>
          <p:cNvPr id="3" name="Plassholder for dato 2"/>
          <p:cNvSpPr>
            <a:spLocks noGrp="1"/>
          </p:cNvSpPr>
          <p:nvPr>
            <p:ph type="dt" idx="1"/>
          </p:nvPr>
        </p:nvSpPr>
        <p:spPr>
          <a:xfrm>
            <a:off x="3777607" y="4"/>
            <a:ext cx="2889938" cy="493633"/>
          </a:xfrm>
          <a:prstGeom prst="rect">
            <a:avLst/>
          </a:prstGeom>
        </p:spPr>
        <p:txBody>
          <a:bodyPr vert="horz" lIns="90434" tIns="45217" rIns="90434" bIns="45217" rtlCol="0"/>
          <a:lstStyle>
            <a:lvl1pPr algn="r">
              <a:defRPr sz="1200"/>
            </a:lvl1pPr>
          </a:lstStyle>
          <a:p>
            <a:fld id="{15A2E324-571D-4BB8-B1FD-5C3353845BC4}" type="datetimeFigureOut">
              <a:rPr lang="nb-NO" smtClean="0"/>
              <a:t>10.09.2019</a:t>
            </a:fld>
            <a:endParaRPr lang="nb-NO"/>
          </a:p>
        </p:txBody>
      </p:sp>
      <p:sp>
        <p:nvSpPr>
          <p:cNvPr id="4" name="Plassholder for lysbilde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0434" tIns="45217" rIns="90434" bIns="45217" rtlCol="0" anchor="ctr"/>
          <a:lstStyle/>
          <a:p>
            <a:endParaRPr lang="nb-NO"/>
          </a:p>
        </p:txBody>
      </p:sp>
      <p:sp>
        <p:nvSpPr>
          <p:cNvPr id="5" name="Plassholder for notater 4"/>
          <p:cNvSpPr>
            <a:spLocks noGrp="1"/>
          </p:cNvSpPr>
          <p:nvPr>
            <p:ph type="body" sz="quarter" idx="3"/>
          </p:nvPr>
        </p:nvSpPr>
        <p:spPr>
          <a:xfrm>
            <a:off x="666909" y="4689515"/>
            <a:ext cx="5335270" cy="4442698"/>
          </a:xfrm>
          <a:prstGeom prst="rect">
            <a:avLst/>
          </a:prstGeom>
        </p:spPr>
        <p:txBody>
          <a:bodyPr vert="horz" lIns="90434" tIns="45217" rIns="90434" bIns="45217"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377320"/>
            <a:ext cx="2889938" cy="493633"/>
          </a:xfrm>
          <a:prstGeom prst="rect">
            <a:avLst/>
          </a:prstGeom>
        </p:spPr>
        <p:txBody>
          <a:bodyPr vert="horz" lIns="90434" tIns="45217" rIns="90434" bIns="45217"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377320"/>
            <a:ext cx="2889938" cy="493633"/>
          </a:xfrm>
          <a:prstGeom prst="rect">
            <a:avLst/>
          </a:prstGeom>
        </p:spPr>
        <p:txBody>
          <a:bodyPr vert="horz" lIns="90434" tIns="45217" rIns="90434" bIns="45217" rtlCol="0" anchor="b"/>
          <a:lstStyle>
            <a:lvl1pPr algn="r">
              <a:defRPr sz="1200"/>
            </a:lvl1pPr>
          </a:lstStyle>
          <a:p>
            <a:fld id="{7A90031A-F2B3-43A9-B122-884F0D66664F}" type="slidenum">
              <a:rPr lang="nb-NO" smtClean="0"/>
              <a:t>‹#›</a:t>
            </a:fld>
            <a:endParaRPr lang="nb-NO"/>
          </a:p>
        </p:txBody>
      </p:sp>
    </p:spTree>
    <p:extLst>
      <p:ext uri="{BB962C8B-B14F-4D97-AF65-F5344CB8AC3E}">
        <p14:creationId xmlns:p14="http://schemas.microsoft.com/office/powerpoint/2010/main" val="203647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ovdata.no/pro/#reference/eu/32016r0679"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1</a:t>
            </a:fld>
            <a:endParaRPr lang="nb-NO"/>
          </a:p>
        </p:txBody>
      </p:sp>
    </p:spTree>
    <p:extLst>
      <p:ext uri="{BB962C8B-B14F-4D97-AF65-F5344CB8AC3E}">
        <p14:creationId xmlns:p14="http://schemas.microsoft.com/office/powerpoint/2010/main" val="2431211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 er hovedmålet.</a:t>
            </a:r>
          </a:p>
          <a:p>
            <a:r>
              <a:rPr lang="nb-NO" dirty="0" smtClean="0"/>
              <a:t>BTI – stafettlogg – når den som er vernet av</a:t>
            </a:r>
            <a:r>
              <a:rPr lang="nb-NO" baseline="0" dirty="0" smtClean="0"/>
              <a:t> taushetsplikt samtykker til deling av opplysningene, er du i mål!</a:t>
            </a:r>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11</a:t>
            </a:fld>
            <a:endParaRPr lang="nb-NO"/>
          </a:p>
        </p:txBody>
      </p:sp>
    </p:spTree>
    <p:extLst>
      <p:ext uri="{BB962C8B-B14F-4D97-AF65-F5344CB8AC3E}">
        <p14:creationId xmlns:p14="http://schemas.microsoft.com/office/powerpoint/2010/main" val="239752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12</a:t>
            </a:fld>
            <a:endParaRPr lang="nb-NO"/>
          </a:p>
        </p:txBody>
      </p:sp>
    </p:spTree>
    <p:extLst>
      <p:ext uri="{BB962C8B-B14F-4D97-AF65-F5344CB8AC3E}">
        <p14:creationId xmlns:p14="http://schemas.microsoft.com/office/powerpoint/2010/main" val="2366850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13</a:t>
            </a:fld>
            <a:endParaRPr lang="nb-NO"/>
          </a:p>
        </p:txBody>
      </p:sp>
    </p:spTree>
    <p:extLst>
      <p:ext uri="{BB962C8B-B14F-4D97-AF65-F5344CB8AC3E}">
        <p14:creationId xmlns:p14="http://schemas.microsoft.com/office/powerpoint/2010/main" val="279179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Slik gjøres det i Nittedal kommune.</a:t>
            </a:r>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14</a:t>
            </a:fld>
            <a:endParaRPr lang="nb-NO"/>
          </a:p>
        </p:txBody>
      </p:sp>
    </p:spTree>
    <p:extLst>
      <p:ext uri="{BB962C8B-B14F-4D97-AF65-F5344CB8AC3E}">
        <p14:creationId xmlns:p14="http://schemas.microsoft.com/office/powerpoint/2010/main" val="489445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Gode samtykker gir godt tverrfaglig samarbeid og god relasjon til foreldre og barn.</a:t>
            </a:r>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15</a:t>
            </a:fld>
            <a:endParaRPr lang="nb-NO"/>
          </a:p>
        </p:txBody>
      </p:sp>
    </p:spTree>
    <p:extLst>
      <p:ext uri="{BB962C8B-B14F-4D97-AF65-F5344CB8AC3E}">
        <p14:creationId xmlns:p14="http://schemas.microsoft.com/office/powerpoint/2010/main" val="1893779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16</a:t>
            </a:fld>
            <a:endParaRPr lang="nb-NO"/>
          </a:p>
        </p:txBody>
      </p:sp>
    </p:spTree>
    <p:extLst>
      <p:ext uri="{BB962C8B-B14F-4D97-AF65-F5344CB8AC3E}">
        <p14:creationId xmlns:p14="http://schemas.microsoft.com/office/powerpoint/2010/main" val="3799974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17</a:t>
            </a:fld>
            <a:endParaRPr lang="nb-NO"/>
          </a:p>
        </p:txBody>
      </p:sp>
    </p:spTree>
    <p:extLst>
      <p:ext uri="{BB962C8B-B14F-4D97-AF65-F5344CB8AC3E}">
        <p14:creationId xmlns:p14="http://schemas.microsoft.com/office/powerpoint/2010/main" val="19478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18</a:t>
            </a:fld>
            <a:endParaRPr lang="nb-NO"/>
          </a:p>
        </p:txBody>
      </p:sp>
    </p:spTree>
    <p:extLst>
      <p:ext uri="{BB962C8B-B14F-4D97-AF65-F5344CB8AC3E}">
        <p14:creationId xmlns:p14="http://schemas.microsoft.com/office/powerpoint/2010/main" val="4174599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19</a:t>
            </a:fld>
            <a:endParaRPr lang="nb-NO"/>
          </a:p>
        </p:txBody>
      </p:sp>
    </p:spTree>
    <p:extLst>
      <p:ext uri="{BB962C8B-B14F-4D97-AF65-F5344CB8AC3E}">
        <p14:creationId xmlns:p14="http://schemas.microsoft.com/office/powerpoint/2010/main" val="3492682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20</a:t>
            </a:fld>
            <a:endParaRPr lang="nb-NO"/>
          </a:p>
        </p:txBody>
      </p:sp>
    </p:spTree>
    <p:extLst>
      <p:ext uri="{BB962C8B-B14F-4D97-AF65-F5344CB8AC3E}">
        <p14:creationId xmlns:p14="http://schemas.microsoft.com/office/powerpoint/2010/main" val="3319673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Første sidene</a:t>
            </a:r>
            <a:r>
              <a:rPr lang="nb-NO" baseline="0" dirty="0" smtClean="0"/>
              <a:t> utgjør BAKTEPPET</a:t>
            </a:r>
            <a:endParaRPr lang="nb-NO" dirty="0" smtClean="0"/>
          </a:p>
          <a:p>
            <a:r>
              <a:rPr lang="nb-NO" dirty="0" smtClean="0"/>
              <a:t>Kommunen </a:t>
            </a:r>
            <a:r>
              <a:rPr lang="nb-NO" b="1" dirty="0" smtClean="0">
                <a:solidFill>
                  <a:schemeClr val="accent1"/>
                </a:solidFill>
              </a:rPr>
              <a:t>yter en rekke tjenester</a:t>
            </a:r>
            <a:r>
              <a:rPr lang="nb-NO" dirty="0" smtClean="0"/>
              <a:t> til innbyggerne - fra vugge til grav</a:t>
            </a:r>
          </a:p>
          <a:p>
            <a:r>
              <a:rPr lang="nb-NO" dirty="0" smtClean="0"/>
              <a:t>Da trenger vi </a:t>
            </a:r>
            <a:r>
              <a:rPr lang="nb-NO" b="1" dirty="0" smtClean="0">
                <a:solidFill>
                  <a:schemeClr val="tx2"/>
                </a:solidFill>
              </a:rPr>
              <a:t>personopplysninger </a:t>
            </a:r>
            <a:r>
              <a:rPr lang="nb-NO" dirty="0" smtClean="0"/>
              <a:t>(Hvem, hva, hvorfor)</a:t>
            </a:r>
          </a:p>
          <a:p>
            <a:r>
              <a:rPr lang="nb-NO" dirty="0" smtClean="0"/>
              <a:t>Håndtering av personopplysninger er regulert i lov og forskrift</a:t>
            </a:r>
          </a:p>
          <a:p>
            <a:r>
              <a:rPr lang="nb-NO" dirty="0" smtClean="0"/>
              <a:t>Kan dele opplysninger med mindre de er underlagt </a:t>
            </a:r>
            <a:r>
              <a:rPr lang="nb-NO" b="1" dirty="0" smtClean="0">
                <a:solidFill>
                  <a:schemeClr val="tx2"/>
                </a:solidFill>
              </a:rPr>
              <a:t>taushetsplikt</a:t>
            </a:r>
            <a:endParaRPr lang="nb-NO" dirty="0" smtClean="0"/>
          </a:p>
        </p:txBody>
      </p:sp>
      <p:sp>
        <p:nvSpPr>
          <p:cNvPr id="4" name="Plassholder for lysbildenummer 3"/>
          <p:cNvSpPr>
            <a:spLocks noGrp="1"/>
          </p:cNvSpPr>
          <p:nvPr>
            <p:ph type="sldNum" sz="quarter" idx="10"/>
          </p:nvPr>
        </p:nvSpPr>
        <p:spPr/>
        <p:txBody>
          <a:bodyPr/>
          <a:lstStyle/>
          <a:p>
            <a:fld id="{7A90031A-F2B3-43A9-B122-884F0D66664F}" type="slidenum">
              <a:rPr lang="nb-NO" smtClean="0"/>
              <a:t>3</a:t>
            </a:fld>
            <a:endParaRPr lang="nb-NO"/>
          </a:p>
        </p:txBody>
      </p:sp>
    </p:spTree>
    <p:extLst>
      <p:ext uri="{BB962C8B-B14F-4D97-AF65-F5344CB8AC3E}">
        <p14:creationId xmlns:p14="http://schemas.microsoft.com/office/powerpoint/2010/main" val="3139278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21</a:t>
            </a:fld>
            <a:endParaRPr lang="nb-NO"/>
          </a:p>
        </p:txBody>
      </p:sp>
    </p:spTree>
    <p:extLst>
      <p:ext uri="{BB962C8B-B14F-4D97-AF65-F5344CB8AC3E}">
        <p14:creationId xmlns:p14="http://schemas.microsoft.com/office/powerpoint/2010/main" val="3627407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22</a:t>
            </a:fld>
            <a:endParaRPr lang="nb-NO"/>
          </a:p>
        </p:txBody>
      </p:sp>
    </p:spTree>
    <p:extLst>
      <p:ext uri="{BB962C8B-B14F-4D97-AF65-F5344CB8AC3E}">
        <p14:creationId xmlns:p14="http://schemas.microsoft.com/office/powerpoint/2010/main" val="2614501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23</a:t>
            </a:fld>
            <a:endParaRPr lang="nb-NO"/>
          </a:p>
        </p:txBody>
      </p:sp>
    </p:spTree>
    <p:extLst>
      <p:ext uri="{BB962C8B-B14F-4D97-AF65-F5344CB8AC3E}">
        <p14:creationId xmlns:p14="http://schemas.microsoft.com/office/powerpoint/2010/main" val="3778521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24</a:t>
            </a:fld>
            <a:endParaRPr lang="nb-NO"/>
          </a:p>
        </p:txBody>
      </p:sp>
    </p:spTree>
    <p:extLst>
      <p:ext uri="{BB962C8B-B14F-4D97-AF65-F5344CB8AC3E}">
        <p14:creationId xmlns:p14="http://schemas.microsoft.com/office/powerpoint/2010/main" val="1370043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u="sng" dirty="0" smtClean="0">
                <a:latin typeface="Georgia" panose="02040502050405020303" pitchFamily="18" charset="0"/>
              </a:rPr>
              <a:t>Pasient-</a:t>
            </a:r>
            <a:r>
              <a:rPr lang="nb-NO" u="sng" baseline="0" dirty="0" smtClean="0">
                <a:latin typeface="Georgia" panose="02040502050405020303" pitchFamily="18" charset="0"/>
              </a:rPr>
              <a:t> og brukerrettighetsloven:</a:t>
            </a:r>
          </a:p>
          <a:p>
            <a:endParaRPr lang="nb-NO" baseline="0" dirty="0" smtClean="0">
              <a:latin typeface="Georgia" panose="02040502050405020303" pitchFamily="18" charset="0"/>
            </a:endParaRPr>
          </a:p>
          <a:p>
            <a:r>
              <a:rPr lang="nb-NO" b="1" dirty="0" smtClean="0">
                <a:latin typeface="Georgia" panose="02040502050405020303" pitchFamily="18" charset="0"/>
              </a:rPr>
              <a:t>	</a:t>
            </a:r>
            <a:r>
              <a:rPr lang="nb-NO" b="1" i="1" dirty="0" smtClean="0">
                <a:latin typeface="Georgia" panose="02040502050405020303" pitchFamily="18" charset="0"/>
              </a:rPr>
              <a:t>§ 3-6.Rett til vern mot spredning av opplysninger</a:t>
            </a:r>
          </a:p>
          <a:p>
            <a:r>
              <a:rPr lang="nb-NO" i="1" dirty="0" smtClean="0">
                <a:latin typeface="Georgia" panose="02040502050405020303" pitchFamily="18" charset="0"/>
              </a:rPr>
              <a:t>	Opplysninger om legems- og sykdomsforhold samt andre personlige opplysninger skal behandles i samsvar med gjeldende bestemmelser om taushetsplikt. Opplysningene skal behandles med varsomhet og respekt for integriteten til den opplysningene gjelder.</a:t>
            </a:r>
          </a:p>
          <a:p>
            <a:endParaRPr lang="nb-NO" i="1" dirty="0" smtClean="0">
              <a:latin typeface="Georgia" panose="02040502050405020303" pitchFamily="18" charset="0"/>
            </a:endParaRPr>
          </a:p>
          <a:p>
            <a:r>
              <a:rPr lang="nb-NO" i="1" dirty="0" smtClean="0">
                <a:latin typeface="Georgia" panose="02040502050405020303" pitchFamily="18" charset="0"/>
              </a:rPr>
              <a:t>	Taushetsplikten faller bort i den utstrekning den som har krav på taushet, samtykker.</a:t>
            </a:r>
          </a:p>
          <a:p>
            <a:endParaRPr lang="nb-NO" i="1" dirty="0" smtClean="0">
              <a:latin typeface="Georgia" panose="02040502050405020303" pitchFamily="18" charset="0"/>
            </a:endParaRPr>
          </a:p>
          <a:p>
            <a:r>
              <a:rPr lang="nb-NO" i="1" dirty="0" smtClean="0">
                <a:latin typeface="Georgia" panose="02040502050405020303" pitchFamily="18" charset="0"/>
              </a:rPr>
              <a:t>	Dersom helsepersonell utleverer opplysninger som er undergitt lovbestemt opplysningsplikt, skal den opplysningene gjelder, så langt forholdene tilsier det informeres om at opplysningene er gitt og hvilke opplysninger det dreier seg om.</a:t>
            </a:r>
            <a:endParaRPr lang="nb-NO" i="0" dirty="0" smtClean="0">
              <a:latin typeface="Georgia" panose="02040502050405020303" pitchFamily="18" charset="0"/>
            </a:endParaRPr>
          </a:p>
          <a:p>
            <a:endParaRPr lang="nb-NO" i="0" dirty="0" smtClean="0">
              <a:latin typeface="Georgia" panose="02040502050405020303" pitchFamily="18" charset="0"/>
            </a:endParaRPr>
          </a:p>
          <a:p>
            <a:r>
              <a:rPr lang="nb-NO" i="0" dirty="0" smtClean="0">
                <a:latin typeface="Georgia" panose="02040502050405020303" pitchFamily="18" charset="0"/>
              </a:rPr>
              <a:t>Statlig</a:t>
            </a:r>
            <a:r>
              <a:rPr lang="nb-NO" i="0" baseline="0" dirty="0" smtClean="0">
                <a:latin typeface="Georgia" panose="02040502050405020303" pitchFamily="18" charset="0"/>
              </a:rPr>
              <a:t> organiserte myndigheter:</a:t>
            </a:r>
          </a:p>
          <a:p>
            <a:pPr marL="171450" indent="-171450">
              <a:buFontTx/>
              <a:buChar char="-"/>
            </a:pPr>
            <a:r>
              <a:rPr lang="nb-NO" i="0" baseline="0" dirty="0" smtClean="0">
                <a:latin typeface="Georgia" panose="02040502050405020303" pitchFamily="18" charset="0"/>
              </a:rPr>
              <a:t>Spesialisthelsetjenestelov</a:t>
            </a:r>
          </a:p>
          <a:p>
            <a:pPr marL="171450" indent="-171450">
              <a:buFontTx/>
              <a:buChar char="-"/>
            </a:pPr>
            <a:r>
              <a:rPr lang="nb-NO" i="0" baseline="0" dirty="0" smtClean="0">
                <a:latin typeface="Georgia" panose="02040502050405020303" pitchFamily="18" charset="0"/>
              </a:rPr>
              <a:t>Lov om psykisk helsevern</a:t>
            </a:r>
          </a:p>
          <a:p>
            <a:pPr marL="171450" indent="-171450">
              <a:buFontTx/>
              <a:buChar char="-"/>
            </a:pPr>
            <a:r>
              <a:rPr lang="nb-NO" i="0" baseline="0" dirty="0" smtClean="0">
                <a:latin typeface="Georgia" panose="02040502050405020303" pitchFamily="18" charset="0"/>
              </a:rPr>
              <a:t>Lov om familievernkontor</a:t>
            </a:r>
            <a:endParaRPr lang="nb-NO" i="1" dirty="0" smtClean="0">
              <a:latin typeface="Georgia" panose="02040502050405020303" pitchFamily="18" charset="0"/>
            </a:endParaRPr>
          </a:p>
        </p:txBody>
      </p:sp>
      <p:sp>
        <p:nvSpPr>
          <p:cNvPr id="4" name="Plassholder for lysbildenummer 3"/>
          <p:cNvSpPr>
            <a:spLocks noGrp="1"/>
          </p:cNvSpPr>
          <p:nvPr>
            <p:ph type="sldNum" sz="quarter" idx="10"/>
          </p:nvPr>
        </p:nvSpPr>
        <p:spPr/>
        <p:txBody>
          <a:bodyPr/>
          <a:lstStyle/>
          <a:p>
            <a:fld id="{7A90031A-F2B3-43A9-B122-884F0D66664F}" type="slidenum">
              <a:rPr lang="nb-NO" smtClean="0"/>
              <a:t>25</a:t>
            </a:fld>
            <a:endParaRPr lang="nb-NO"/>
          </a:p>
        </p:txBody>
      </p:sp>
    </p:spTree>
    <p:extLst>
      <p:ext uri="{BB962C8B-B14F-4D97-AF65-F5344CB8AC3E}">
        <p14:creationId xmlns:p14="http://schemas.microsoft.com/office/powerpoint/2010/main" val="3772465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Forarbeidene til Forvaltningsloven.</a:t>
            </a:r>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26</a:t>
            </a:fld>
            <a:endParaRPr lang="nb-NO"/>
          </a:p>
        </p:txBody>
      </p:sp>
    </p:spTree>
    <p:extLst>
      <p:ext uri="{BB962C8B-B14F-4D97-AF65-F5344CB8AC3E}">
        <p14:creationId xmlns:p14="http://schemas.microsoft.com/office/powerpoint/2010/main" val="170252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file://nafil05/Brukere$/a4656/Downloads/Taushetsplikt%20og%20opplysningsplikt.pdf</a:t>
            </a:r>
          </a:p>
          <a:p>
            <a:endParaRPr lang="nb-NO" dirty="0" smtClean="0"/>
          </a:p>
          <a:p>
            <a:r>
              <a:rPr lang="nb-NO" dirty="0" smtClean="0"/>
              <a:t>Informasjon til samarbeidende</a:t>
            </a:r>
            <a:r>
              <a:rPr lang="nb-NO" baseline="0" dirty="0" smtClean="0"/>
              <a:t> personell: Unntaket gjelder kun samarbeid om helsehjelp, og gjelder derfor ikke annet samarbeid mellom helsepersonell og for eksempel skole, PPT og barnevern. Informasjon kan ikke utveksles mellom helsepersonell og personell i barnevernet med grunnlag i unntaket i </a:t>
            </a:r>
            <a:r>
              <a:rPr lang="nb-NO" baseline="0" dirty="0" err="1" smtClean="0"/>
              <a:t>helsepersonelloven</a:t>
            </a:r>
            <a:r>
              <a:rPr lang="nb-NO" baseline="0" dirty="0" smtClean="0"/>
              <a:t> § 25.</a:t>
            </a:r>
          </a:p>
          <a:p>
            <a:endParaRPr lang="nb-NO" baseline="0" dirty="0" smtClean="0"/>
          </a:p>
          <a:p>
            <a:r>
              <a:rPr lang="nb-NO" baseline="0" dirty="0" smtClean="0"/>
              <a:t>Helsepersonell har opplysningsplikt til barnevernet: grunn til å tro mishandlings, alvorlig mangler ved den daglige omsorgen, livstruende eller annen sykdom, alvorlige </a:t>
            </a:r>
            <a:r>
              <a:rPr lang="nb-NO" baseline="0" dirty="0" err="1" smtClean="0"/>
              <a:t>adferdsvansker</a:t>
            </a:r>
            <a:r>
              <a:rPr lang="nb-NO" baseline="0" dirty="0" smtClean="0"/>
              <a:t> i form av kriminalitet, misbruk rusmidler, normløs adferd, menneskehandel. Meldeplikt – lav terskel.</a:t>
            </a:r>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27</a:t>
            </a:fld>
            <a:endParaRPr lang="nb-NO"/>
          </a:p>
        </p:txBody>
      </p:sp>
    </p:spTree>
    <p:extLst>
      <p:ext uri="{BB962C8B-B14F-4D97-AF65-F5344CB8AC3E}">
        <p14:creationId xmlns:p14="http://schemas.microsoft.com/office/powerpoint/2010/main" val="190071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28</a:t>
            </a:fld>
            <a:endParaRPr lang="nb-NO"/>
          </a:p>
        </p:txBody>
      </p:sp>
    </p:spTree>
    <p:extLst>
      <p:ext uri="{BB962C8B-B14F-4D97-AF65-F5344CB8AC3E}">
        <p14:creationId xmlns:p14="http://schemas.microsoft.com/office/powerpoint/2010/main" val="957063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Men det betyr langt fra at det</a:t>
            </a:r>
            <a:r>
              <a:rPr lang="nb-NO" baseline="0" dirty="0" smtClean="0"/>
              <a:t> er fri flyt av opplysninger mellom tjenestemenn.</a:t>
            </a:r>
          </a:p>
          <a:p>
            <a:r>
              <a:rPr lang="nb-NO" baseline="0" dirty="0" smtClean="0"/>
              <a:t>Nødvendighet og forsvarlighet.</a:t>
            </a:r>
          </a:p>
          <a:p>
            <a:r>
              <a:rPr lang="nb-NO" baseline="0" dirty="0" smtClean="0"/>
              <a:t>Forsiktighet.</a:t>
            </a:r>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29</a:t>
            </a:fld>
            <a:endParaRPr lang="nb-NO"/>
          </a:p>
        </p:txBody>
      </p:sp>
    </p:spTree>
    <p:extLst>
      <p:ext uri="{BB962C8B-B14F-4D97-AF65-F5344CB8AC3E}">
        <p14:creationId xmlns:p14="http://schemas.microsoft.com/office/powerpoint/2010/main" val="1509730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Georgia" panose="02040502050405020303" pitchFamily="18" charset="0"/>
              </a:rPr>
              <a:t>Lovens formål.</a:t>
            </a:r>
          </a:p>
          <a:p>
            <a:endParaRPr lang="nb-NO" dirty="0" smtClean="0">
              <a:latin typeface="Georgia" panose="02040502050405020303" pitchFamily="18" charset="0"/>
            </a:endParaRPr>
          </a:p>
          <a:p>
            <a:r>
              <a:rPr lang="nb-NO" dirty="0" smtClean="0">
                <a:latin typeface="Georgia" panose="02040502050405020303" pitchFamily="18" charset="0"/>
              </a:rPr>
              <a:t>Kommunen står dessuten</a:t>
            </a:r>
            <a:r>
              <a:rPr lang="nb-NO" baseline="0" dirty="0" smtClean="0">
                <a:latin typeface="Georgia" panose="02040502050405020303" pitchFamily="18" charset="0"/>
              </a:rPr>
              <a:t> ganske fritt til å organisere sin virksomhet, jf. kommuneloven. KST, ORDFØRER og RÅDMANN, pluss noen flere lovpålagte organer.</a:t>
            </a:r>
          </a:p>
          <a:p>
            <a:endParaRPr lang="nb-NO" baseline="0" dirty="0" smtClean="0">
              <a:latin typeface="Georgia" panose="02040502050405020303" pitchFamily="18" charset="0"/>
            </a:endParaRPr>
          </a:p>
          <a:p>
            <a:r>
              <a:rPr lang="nb-NO" baseline="0" dirty="0" smtClean="0">
                <a:latin typeface="Georgia" panose="02040502050405020303" pitchFamily="18" charset="0"/>
              </a:rPr>
              <a:t>Unntak for egen barneverntjeneste!</a:t>
            </a:r>
          </a:p>
          <a:p>
            <a:endParaRPr lang="nb-NO" baseline="0" dirty="0" smtClean="0">
              <a:latin typeface="Georgia" panose="02040502050405020303" pitchFamily="18" charset="0"/>
            </a:endParaRPr>
          </a:p>
          <a:p>
            <a:r>
              <a:rPr lang="nb-NO" baseline="0" dirty="0" smtClean="0">
                <a:latin typeface="Georgia" panose="02040502050405020303" pitchFamily="18" charset="0"/>
              </a:rPr>
              <a:t>Organ/etat/sektor/avdeling/kontor/byrå, betegnelsene er ikke klare/entydige.</a:t>
            </a:r>
          </a:p>
          <a:p>
            <a:endParaRPr lang="nb-NO" baseline="0" dirty="0" smtClean="0">
              <a:latin typeface="Georgia" panose="02040502050405020303" pitchFamily="18" charset="0"/>
            </a:endParaRPr>
          </a:p>
          <a:p>
            <a:r>
              <a:rPr lang="nb-NO" baseline="0" dirty="0" smtClean="0">
                <a:latin typeface="Georgia" panose="02040502050405020303" pitchFamily="18" charset="0"/>
              </a:rPr>
              <a:t>NB. Husk at tjenestemottakerne har lovmessig rett til personvern.</a:t>
            </a:r>
            <a:endParaRPr lang="nb-NO" dirty="0">
              <a:latin typeface="Georgia" panose="02040502050405020303" pitchFamily="18" charset="0"/>
            </a:endParaRPr>
          </a:p>
        </p:txBody>
      </p:sp>
      <p:sp>
        <p:nvSpPr>
          <p:cNvPr id="4" name="Plassholder for lysbildenummer 3"/>
          <p:cNvSpPr>
            <a:spLocks noGrp="1"/>
          </p:cNvSpPr>
          <p:nvPr>
            <p:ph type="sldNum" sz="quarter" idx="10"/>
          </p:nvPr>
        </p:nvSpPr>
        <p:spPr/>
        <p:txBody>
          <a:bodyPr/>
          <a:lstStyle/>
          <a:p>
            <a:fld id="{7A90031A-F2B3-43A9-B122-884F0D66664F}" type="slidenum">
              <a:rPr lang="nb-NO" smtClean="0"/>
              <a:t>30</a:t>
            </a:fld>
            <a:endParaRPr lang="nb-NO"/>
          </a:p>
        </p:txBody>
      </p:sp>
    </p:spTree>
    <p:extLst>
      <p:ext uri="{BB962C8B-B14F-4D97-AF65-F5344CB8AC3E}">
        <p14:creationId xmlns:p14="http://schemas.microsoft.com/office/powerpoint/2010/main" val="59790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4</a:t>
            </a:fld>
            <a:endParaRPr lang="nb-NO"/>
          </a:p>
        </p:txBody>
      </p:sp>
    </p:spTree>
    <p:extLst>
      <p:ext uri="{BB962C8B-B14F-4D97-AF65-F5344CB8AC3E}">
        <p14:creationId xmlns:p14="http://schemas.microsoft.com/office/powerpoint/2010/main" val="1777743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31</a:t>
            </a:fld>
            <a:endParaRPr lang="nb-NO"/>
          </a:p>
        </p:txBody>
      </p:sp>
    </p:spTree>
    <p:extLst>
      <p:ext uri="{BB962C8B-B14F-4D97-AF65-F5344CB8AC3E}">
        <p14:creationId xmlns:p14="http://schemas.microsoft.com/office/powerpoint/2010/main" val="1750311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Til § 15-8, jf. </a:t>
            </a:r>
            <a:r>
              <a:rPr lang="nb-NO" b="1" dirty="0" err="1" smtClean="0"/>
              <a:t>Prop</a:t>
            </a:r>
            <a:r>
              <a:rPr lang="nb-NO" b="1" dirty="0" smtClean="0"/>
              <a:t>. 52L (2017-2018) side 45:</a:t>
            </a:r>
          </a:p>
          <a:p>
            <a:r>
              <a:rPr lang="nb-NO" sz="1200" b="0" i="1" kern="1200" dirty="0" smtClean="0">
                <a:solidFill>
                  <a:schemeClr val="tx1"/>
                </a:solidFill>
                <a:effectLst/>
                <a:latin typeface="+mn-lt"/>
                <a:ea typeface="+mn-ea"/>
                <a:cs typeface="+mn-cs"/>
              </a:rPr>
              <a:t>Andre ledd</a:t>
            </a:r>
            <a:r>
              <a:rPr lang="nb-NO" sz="1200" b="0" i="0" kern="1200" dirty="0" smtClean="0">
                <a:solidFill>
                  <a:schemeClr val="tx1"/>
                </a:solidFill>
                <a:effectLst/>
                <a:latin typeface="+mn-lt"/>
                <a:ea typeface="+mn-ea"/>
                <a:cs typeface="+mn-cs"/>
              </a:rPr>
              <a:t> gir heimel for at </a:t>
            </a:r>
            <a:r>
              <a:rPr lang="nb-NO" sz="1200" b="0" i="0" kern="1200" dirty="0" err="1" smtClean="0">
                <a:solidFill>
                  <a:schemeClr val="tx1"/>
                </a:solidFill>
                <a:effectLst/>
                <a:latin typeface="+mn-lt"/>
                <a:ea typeface="+mn-ea"/>
                <a:cs typeface="+mn-cs"/>
              </a:rPr>
              <a:t>dei</a:t>
            </a:r>
            <a:r>
              <a:rPr lang="nb-NO" sz="1200" b="0" i="0" kern="1200" dirty="0" smtClean="0">
                <a:solidFill>
                  <a:schemeClr val="tx1"/>
                </a:solidFill>
                <a:effectLst/>
                <a:latin typeface="+mn-lt"/>
                <a:ea typeface="+mn-ea"/>
                <a:cs typeface="+mn-cs"/>
              </a:rPr>
              <a:t> </a:t>
            </a:r>
            <a:r>
              <a:rPr lang="nb-NO" sz="1200" b="0" i="0" kern="1200" dirty="0" err="1" smtClean="0">
                <a:solidFill>
                  <a:schemeClr val="tx1"/>
                </a:solidFill>
                <a:effectLst/>
                <a:latin typeface="+mn-lt"/>
                <a:ea typeface="+mn-ea"/>
                <a:cs typeface="+mn-cs"/>
              </a:rPr>
              <a:t>samarbeidande</a:t>
            </a:r>
            <a:r>
              <a:rPr lang="nb-NO" sz="1200" b="0" i="0" kern="1200" dirty="0" smtClean="0">
                <a:solidFill>
                  <a:schemeClr val="tx1"/>
                </a:solidFill>
                <a:effectLst/>
                <a:latin typeface="+mn-lt"/>
                <a:ea typeface="+mn-ea"/>
                <a:cs typeface="+mn-cs"/>
              </a:rPr>
              <a:t> kommunale </a:t>
            </a:r>
            <a:r>
              <a:rPr lang="nb-NO" sz="1200" b="0" i="0" kern="1200" dirty="0" err="1" smtClean="0">
                <a:solidFill>
                  <a:schemeClr val="tx1"/>
                </a:solidFill>
                <a:effectLst/>
                <a:latin typeface="+mn-lt"/>
                <a:ea typeface="+mn-ea"/>
                <a:cs typeface="+mn-cs"/>
              </a:rPr>
              <a:t>tenestene</a:t>
            </a:r>
            <a:r>
              <a:rPr lang="nb-NO" sz="1200" b="0" i="0" kern="1200" dirty="0" smtClean="0">
                <a:solidFill>
                  <a:schemeClr val="tx1"/>
                </a:solidFill>
                <a:effectLst/>
                <a:latin typeface="+mn-lt"/>
                <a:ea typeface="+mn-ea"/>
                <a:cs typeface="+mn-cs"/>
              </a:rPr>
              <a:t> kan behandle </a:t>
            </a:r>
            <a:r>
              <a:rPr lang="nb-NO" sz="1200" b="0" i="0" kern="1200" dirty="0" err="1" smtClean="0">
                <a:solidFill>
                  <a:schemeClr val="tx1"/>
                </a:solidFill>
                <a:effectLst/>
                <a:latin typeface="+mn-lt"/>
                <a:ea typeface="+mn-ea"/>
                <a:cs typeface="+mn-cs"/>
              </a:rPr>
              <a:t>personopplysningar</a:t>
            </a:r>
            <a:r>
              <a:rPr lang="nb-NO" sz="1200" b="0" i="0" kern="1200" dirty="0" smtClean="0">
                <a:solidFill>
                  <a:schemeClr val="tx1"/>
                </a:solidFill>
                <a:effectLst/>
                <a:latin typeface="+mn-lt"/>
                <a:ea typeface="+mn-ea"/>
                <a:cs typeface="+mn-cs"/>
              </a:rPr>
              <a:t>, inkludert </a:t>
            </a:r>
            <a:r>
              <a:rPr lang="nb-NO" sz="1200" b="0" i="0" kern="1200" dirty="0" err="1" smtClean="0">
                <a:solidFill>
                  <a:schemeClr val="tx1"/>
                </a:solidFill>
                <a:effectLst/>
                <a:latin typeface="+mn-lt"/>
                <a:ea typeface="+mn-ea"/>
                <a:cs typeface="+mn-cs"/>
              </a:rPr>
              <a:t>særlege</a:t>
            </a:r>
            <a:r>
              <a:rPr lang="nb-NO" sz="1200" b="0" i="0" kern="1200" dirty="0" smtClean="0">
                <a:solidFill>
                  <a:schemeClr val="tx1"/>
                </a:solidFill>
                <a:effectLst/>
                <a:latin typeface="+mn-lt"/>
                <a:ea typeface="+mn-ea"/>
                <a:cs typeface="+mn-cs"/>
              </a:rPr>
              <a:t> </a:t>
            </a:r>
            <a:r>
              <a:rPr lang="nb-NO" sz="1200" b="0" i="0" kern="1200" dirty="0" err="1" smtClean="0">
                <a:solidFill>
                  <a:schemeClr val="tx1"/>
                </a:solidFill>
                <a:effectLst/>
                <a:latin typeface="+mn-lt"/>
                <a:ea typeface="+mn-ea"/>
                <a:cs typeface="+mn-cs"/>
              </a:rPr>
              <a:t>kategoriar</a:t>
            </a:r>
            <a:r>
              <a:rPr lang="nb-NO" sz="1200" b="0" i="0" kern="1200" dirty="0" smtClean="0">
                <a:solidFill>
                  <a:schemeClr val="tx1"/>
                </a:solidFill>
                <a:effectLst/>
                <a:latin typeface="+mn-lt"/>
                <a:ea typeface="+mn-ea"/>
                <a:cs typeface="+mn-cs"/>
              </a:rPr>
              <a:t> av </a:t>
            </a:r>
            <a:r>
              <a:rPr lang="nb-NO" sz="1200" b="0" i="0" kern="1200" dirty="0" err="1" smtClean="0">
                <a:solidFill>
                  <a:schemeClr val="tx1"/>
                </a:solidFill>
                <a:effectLst/>
                <a:latin typeface="+mn-lt"/>
                <a:ea typeface="+mn-ea"/>
                <a:cs typeface="+mn-cs"/>
              </a:rPr>
              <a:t>personopplysningar</a:t>
            </a:r>
            <a:r>
              <a:rPr lang="nb-NO" sz="1200" b="0" i="0" kern="1200" dirty="0" smtClean="0">
                <a:solidFill>
                  <a:schemeClr val="tx1"/>
                </a:solidFill>
                <a:effectLst/>
                <a:latin typeface="+mn-lt"/>
                <a:ea typeface="+mn-ea"/>
                <a:cs typeface="+mn-cs"/>
              </a:rPr>
              <a:t> og </a:t>
            </a:r>
            <a:r>
              <a:rPr lang="nb-NO" sz="1200" b="0" i="0" kern="1200" dirty="0" err="1" smtClean="0">
                <a:solidFill>
                  <a:schemeClr val="tx1"/>
                </a:solidFill>
                <a:effectLst/>
                <a:latin typeface="+mn-lt"/>
                <a:ea typeface="+mn-ea"/>
                <a:cs typeface="+mn-cs"/>
              </a:rPr>
              <a:t>opplysningar</a:t>
            </a:r>
            <a:r>
              <a:rPr lang="nb-NO" sz="1200" b="0" i="0" kern="1200" dirty="0" smtClean="0">
                <a:solidFill>
                  <a:schemeClr val="tx1"/>
                </a:solidFill>
                <a:effectLst/>
                <a:latin typeface="+mn-lt"/>
                <a:ea typeface="+mn-ea"/>
                <a:cs typeface="+mn-cs"/>
              </a:rPr>
              <a:t> om straffbare forhold, for å vareta ansvaret etter første ledd. Omgrepet «</a:t>
            </a:r>
            <a:r>
              <a:rPr lang="nb-NO" sz="1200" b="0" i="0" kern="1200" dirty="0" err="1" smtClean="0">
                <a:solidFill>
                  <a:schemeClr val="tx1"/>
                </a:solidFill>
                <a:effectLst/>
                <a:latin typeface="+mn-lt"/>
                <a:ea typeface="+mn-ea"/>
                <a:cs typeface="+mn-cs"/>
              </a:rPr>
              <a:t>særlege</a:t>
            </a:r>
            <a:r>
              <a:rPr lang="nb-NO" sz="1200" b="0" i="0" kern="1200" dirty="0" smtClean="0">
                <a:solidFill>
                  <a:schemeClr val="tx1"/>
                </a:solidFill>
                <a:effectLst/>
                <a:latin typeface="+mn-lt"/>
                <a:ea typeface="+mn-ea"/>
                <a:cs typeface="+mn-cs"/>
              </a:rPr>
              <a:t> </a:t>
            </a:r>
            <a:r>
              <a:rPr lang="nb-NO" sz="1200" b="0" i="0" kern="1200" dirty="0" err="1" smtClean="0">
                <a:solidFill>
                  <a:schemeClr val="tx1"/>
                </a:solidFill>
                <a:effectLst/>
                <a:latin typeface="+mn-lt"/>
                <a:ea typeface="+mn-ea"/>
                <a:cs typeface="+mn-cs"/>
              </a:rPr>
              <a:t>kategoriar</a:t>
            </a:r>
            <a:r>
              <a:rPr lang="nb-NO" sz="1200" b="0" i="0" kern="1200" dirty="0" smtClean="0">
                <a:solidFill>
                  <a:schemeClr val="tx1"/>
                </a:solidFill>
                <a:effectLst/>
                <a:latin typeface="+mn-lt"/>
                <a:ea typeface="+mn-ea"/>
                <a:cs typeface="+mn-cs"/>
              </a:rPr>
              <a:t> av </a:t>
            </a:r>
            <a:r>
              <a:rPr lang="nb-NO" sz="1200" b="0" i="0" kern="1200" dirty="0" err="1" smtClean="0">
                <a:solidFill>
                  <a:schemeClr val="tx1"/>
                </a:solidFill>
                <a:effectLst/>
                <a:latin typeface="+mn-lt"/>
                <a:ea typeface="+mn-ea"/>
                <a:cs typeface="+mn-cs"/>
              </a:rPr>
              <a:t>opplysningar</a:t>
            </a:r>
            <a:r>
              <a:rPr lang="nb-NO" sz="1200" b="0" i="0" kern="1200" dirty="0" smtClean="0">
                <a:solidFill>
                  <a:schemeClr val="tx1"/>
                </a:solidFill>
                <a:effectLst/>
                <a:latin typeface="+mn-lt"/>
                <a:ea typeface="+mn-ea"/>
                <a:cs typeface="+mn-cs"/>
              </a:rPr>
              <a:t>» er valt her fordi same omgrepet er brukt i EUs personvernforordning (Europaparlaments- og rådsforordning </a:t>
            </a:r>
            <a:r>
              <a:rPr lang="nb-NO" sz="1200" b="0" i="0" u="none" strike="noStrike" kern="1200" dirty="0" smtClean="0">
                <a:solidFill>
                  <a:schemeClr val="tx1"/>
                </a:solidFill>
                <a:effectLst/>
                <a:latin typeface="+mn-lt"/>
                <a:ea typeface="+mn-ea"/>
                <a:cs typeface="+mn-cs"/>
                <a:hlinkClick r:id="rId3"/>
              </a:rPr>
              <a:t>(EU) 2016/679</a:t>
            </a:r>
            <a:r>
              <a:rPr lang="nb-NO" sz="1200" b="0" i="0" kern="1200" dirty="0" smtClean="0">
                <a:solidFill>
                  <a:schemeClr val="tx1"/>
                </a:solidFill>
                <a:effectLst/>
                <a:latin typeface="+mn-lt"/>
                <a:ea typeface="+mn-ea"/>
                <a:cs typeface="+mn-cs"/>
              </a:rPr>
              <a:t>), som gjeld i EU </a:t>
            </a:r>
            <a:r>
              <a:rPr lang="nb-NO" sz="1200" b="0" i="0" kern="1200" dirty="0" err="1" smtClean="0">
                <a:solidFill>
                  <a:schemeClr val="tx1"/>
                </a:solidFill>
                <a:effectLst/>
                <a:latin typeface="+mn-lt"/>
                <a:ea typeface="+mn-ea"/>
                <a:cs typeface="+mn-cs"/>
              </a:rPr>
              <a:t>frå</a:t>
            </a:r>
            <a:r>
              <a:rPr lang="nb-NO" sz="1200" b="0" i="0" kern="1200" dirty="0" smtClean="0">
                <a:solidFill>
                  <a:schemeClr val="tx1"/>
                </a:solidFill>
                <a:effectLst/>
                <a:latin typeface="+mn-lt"/>
                <a:ea typeface="+mn-ea"/>
                <a:cs typeface="+mn-cs"/>
              </a:rPr>
              <a:t> 25. mai 2018. Omgrepet </a:t>
            </a:r>
            <a:r>
              <a:rPr lang="nb-NO" sz="1200" b="0" i="0" kern="1200" dirty="0" err="1" smtClean="0">
                <a:solidFill>
                  <a:schemeClr val="tx1"/>
                </a:solidFill>
                <a:effectLst/>
                <a:latin typeface="+mn-lt"/>
                <a:ea typeface="+mn-ea"/>
                <a:cs typeface="+mn-cs"/>
              </a:rPr>
              <a:t>skil</a:t>
            </a:r>
            <a:r>
              <a:rPr lang="nb-NO" sz="1200" b="0" i="0" kern="1200" dirty="0" smtClean="0">
                <a:solidFill>
                  <a:schemeClr val="tx1"/>
                </a:solidFill>
                <a:effectLst/>
                <a:latin typeface="+mn-lt"/>
                <a:ea typeface="+mn-ea"/>
                <a:cs typeface="+mn-cs"/>
              </a:rPr>
              <a:t> seg </a:t>
            </a:r>
            <a:r>
              <a:rPr lang="nb-NO" sz="1200" b="0" i="0" kern="1200" dirty="0" err="1" smtClean="0">
                <a:solidFill>
                  <a:schemeClr val="tx1"/>
                </a:solidFill>
                <a:effectLst/>
                <a:latin typeface="+mn-lt"/>
                <a:ea typeface="+mn-ea"/>
                <a:cs typeface="+mn-cs"/>
              </a:rPr>
              <a:t>frå</a:t>
            </a:r>
            <a:r>
              <a:rPr lang="nb-NO" sz="1200" b="0" i="0" kern="1200" dirty="0" smtClean="0">
                <a:solidFill>
                  <a:schemeClr val="tx1"/>
                </a:solidFill>
                <a:effectLst/>
                <a:latin typeface="+mn-lt"/>
                <a:ea typeface="+mn-ea"/>
                <a:cs typeface="+mn-cs"/>
              </a:rPr>
              <a:t> omgrepet «sensitive </a:t>
            </a:r>
            <a:r>
              <a:rPr lang="nb-NO" sz="1200" b="0" i="0" kern="1200" dirty="0" err="1" smtClean="0">
                <a:solidFill>
                  <a:schemeClr val="tx1"/>
                </a:solidFill>
                <a:effectLst/>
                <a:latin typeface="+mn-lt"/>
                <a:ea typeface="+mn-ea"/>
                <a:cs typeface="+mn-cs"/>
              </a:rPr>
              <a:t>personopplysningar</a:t>
            </a:r>
            <a:r>
              <a:rPr lang="nb-NO" sz="1200" b="0" i="0" kern="1200" dirty="0" smtClean="0">
                <a:solidFill>
                  <a:schemeClr val="tx1"/>
                </a:solidFill>
                <a:effectLst/>
                <a:latin typeface="+mn-lt"/>
                <a:ea typeface="+mn-ea"/>
                <a:cs typeface="+mn-cs"/>
              </a:rPr>
              <a:t>», som er brukt i personopplysningslova 14. april 2000, på to punkt</a:t>
            </a:r>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32</a:t>
            </a:fld>
            <a:endParaRPr lang="nb-NO"/>
          </a:p>
        </p:txBody>
      </p:sp>
    </p:spTree>
    <p:extLst>
      <p:ext uri="{BB962C8B-B14F-4D97-AF65-F5344CB8AC3E}">
        <p14:creationId xmlns:p14="http://schemas.microsoft.com/office/powerpoint/2010/main" val="103625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33</a:t>
            </a:fld>
            <a:endParaRPr lang="nb-NO"/>
          </a:p>
        </p:txBody>
      </p:sp>
    </p:spTree>
    <p:extLst>
      <p:ext uri="{BB962C8B-B14F-4D97-AF65-F5344CB8AC3E}">
        <p14:creationId xmlns:p14="http://schemas.microsoft.com/office/powerpoint/2010/main" val="494688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Også unntak for personell som bistår med</a:t>
            </a:r>
            <a:r>
              <a:rPr lang="nb-NO" baseline="0" dirty="0" smtClean="0"/>
              <a:t> elektronisk bearbeiding av opplysningene, eller service og vedlikehold av utstyr.</a:t>
            </a:r>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34</a:t>
            </a:fld>
            <a:endParaRPr lang="nb-NO"/>
          </a:p>
        </p:txBody>
      </p:sp>
    </p:spTree>
    <p:extLst>
      <p:ext uri="{BB962C8B-B14F-4D97-AF65-F5344CB8AC3E}">
        <p14:creationId xmlns:p14="http://schemas.microsoft.com/office/powerpoint/2010/main" val="2727870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35</a:t>
            </a:fld>
            <a:endParaRPr lang="nb-NO"/>
          </a:p>
        </p:txBody>
      </p:sp>
    </p:spTree>
    <p:extLst>
      <p:ext uri="{BB962C8B-B14F-4D97-AF65-F5344CB8AC3E}">
        <p14:creationId xmlns:p14="http://schemas.microsoft.com/office/powerpoint/2010/main" val="1879793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latin typeface="Georgia" panose="02040502050405020303" pitchFamily="18" charset="0"/>
              </a:rPr>
              <a:t>§ 14.</a:t>
            </a:r>
            <a:r>
              <a:rPr lang="nb-NO" i="1" dirty="0" smtClean="0">
                <a:latin typeface="Georgia" panose="02040502050405020303" pitchFamily="18" charset="0"/>
              </a:rPr>
              <a:t>Samarbeid med frivillige organisasjoner</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latin typeface="Georgia" panose="02040502050405020303" pitchFamily="18" charset="0"/>
              </a:rPr>
              <a:t>Kommunen bør samarbeide med brukergruppenes organisasjoner og med frivillige organisasjoner som arbeider med de samme oppgavene som kommunen i arbeids- og velferdsforvaltningen.</a:t>
            </a:r>
          </a:p>
        </p:txBody>
      </p:sp>
      <p:sp>
        <p:nvSpPr>
          <p:cNvPr id="4" name="Plassholder for lysbildenummer 3"/>
          <p:cNvSpPr>
            <a:spLocks noGrp="1"/>
          </p:cNvSpPr>
          <p:nvPr>
            <p:ph type="sldNum" sz="quarter" idx="10"/>
          </p:nvPr>
        </p:nvSpPr>
        <p:spPr/>
        <p:txBody>
          <a:bodyPr/>
          <a:lstStyle/>
          <a:p>
            <a:fld id="{7A90031A-F2B3-43A9-B122-884F0D66664F}" type="slidenum">
              <a:rPr lang="nb-NO" smtClean="0"/>
              <a:t>36</a:t>
            </a:fld>
            <a:endParaRPr lang="nb-NO"/>
          </a:p>
        </p:txBody>
      </p:sp>
    </p:spTree>
    <p:extLst>
      <p:ext uri="{BB962C8B-B14F-4D97-AF65-F5344CB8AC3E}">
        <p14:creationId xmlns:p14="http://schemas.microsoft.com/office/powerpoint/2010/main" val="3142843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Georgia" panose="02040502050405020303" pitchFamily="18" charset="0"/>
              </a:rPr>
              <a:t>Utredningsplikt forutsetter at man snakker med hverandre, og utveksler</a:t>
            </a:r>
            <a:r>
              <a:rPr lang="nb-NO" baseline="0" dirty="0" smtClean="0">
                <a:latin typeface="Georgia" panose="02040502050405020303" pitchFamily="18" charset="0"/>
              </a:rPr>
              <a:t> opplysninger!</a:t>
            </a:r>
            <a:endParaRPr lang="nb-NO" dirty="0">
              <a:latin typeface="Georgia" panose="02040502050405020303" pitchFamily="18" charset="0"/>
            </a:endParaRPr>
          </a:p>
        </p:txBody>
      </p:sp>
      <p:sp>
        <p:nvSpPr>
          <p:cNvPr id="4" name="Plassholder for lysbildenummer 3"/>
          <p:cNvSpPr>
            <a:spLocks noGrp="1"/>
          </p:cNvSpPr>
          <p:nvPr>
            <p:ph type="sldNum" sz="quarter" idx="10"/>
          </p:nvPr>
        </p:nvSpPr>
        <p:spPr/>
        <p:txBody>
          <a:bodyPr/>
          <a:lstStyle/>
          <a:p>
            <a:fld id="{7A90031A-F2B3-43A9-B122-884F0D66664F}" type="slidenum">
              <a:rPr lang="nb-NO" smtClean="0"/>
              <a:t>37</a:t>
            </a:fld>
            <a:endParaRPr lang="nb-NO"/>
          </a:p>
        </p:txBody>
      </p:sp>
    </p:spTree>
    <p:extLst>
      <p:ext uri="{BB962C8B-B14F-4D97-AF65-F5344CB8AC3E}">
        <p14:creationId xmlns:p14="http://schemas.microsoft.com/office/powerpoint/2010/main" val="106902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38</a:t>
            </a:fld>
            <a:endParaRPr lang="nb-NO"/>
          </a:p>
        </p:txBody>
      </p:sp>
    </p:spTree>
    <p:extLst>
      <p:ext uri="{BB962C8B-B14F-4D97-AF65-F5344CB8AC3E}">
        <p14:creationId xmlns:p14="http://schemas.microsoft.com/office/powerpoint/2010/main" val="4128890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39</a:t>
            </a:fld>
            <a:endParaRPr lang="nb-NO"/>
          </a:p>
        </p:txBody>
      </p:sp>
    </p:spTree>
    <p:extLst>
      <p:ext uri="{BB962C8B-B14F-4D97-AF65-F5344CB8AC3E}">
        <p14:creationId xmlns:p14="http://schemas.microsoft.com/office/powerpoint/2010/main" val="1623803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40</a:t>
            </a:fld>
            <a:endParaRPr lang="nb-NO"/>
          </a:p>
        </p:txBody>
      </p:sp>
    </p:spTree>
    <p:extLst>
      <p:ext uri="{BB962C8B-B14F-4D97-AF65-F5344CB8AC3E}">
        <p14:creationId xmlns:p14="http://schemas.microsoft.com/office/powerpoint/2010/main" val="3979934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5</a:t>
            </a:fld>
            <a:endParaRPr lang="nb-NO"/>
          </a:p>
        </p:txBody>
      </p:sp>
    </p:spTree>
    <p:extLst>
      <p:ext uri="{BB962C8B-B14F-4D97-AF65-F5344CB8AC3E}">
        <p14:creationId xmlns:p14="http://schemas.microsoft.com/office/powerpoint/2010/main" val="2835415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Personopplysningsloven</a:t>
            </a:r>
          </a:p>
          <a:p>
            <a:r>
              <a:rPr lang="nb-NO" dirty="0" smtClean="0"/>
              <a:t>GDPR rutiner for Nittedal kommune</a:t>
            </a:r>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41</a:t>
            </a:fld>
            <a:endParaRPr lang="nb-NO"/>
          </a:p>
        </p:txBody>
      </p:sp>
    </p:spTree>
    <p:extLst>
      <p:ext uri="{BB962C8B-B14F-4D97-AF65-F5344CB8AC3E}">
        <p14:creationId xmlns:p14="http://schemas.microsoft.com/office/powerpoint/2010/main" val="265980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Meget viktig rapport og foranledning til arbeid om bedre tverrfaglig</a:t>
            </a:r>
            <a:r>
              <a:rPr lang="nb-NO" baseline="0" dirty="0" smtClean="0"/>
              <a:t> innsats i kommunene, til fordel for utsatt barn og unge.</a:t>
            </a:r>
          </a:p>
          <a:p>
            <a:r>
              <a:rPr lang="nb-NO" baseline="0" dirty="0" smtClean="0"/>
              <a:t>Publisert mars 2009.</a:t>
            </a:r>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6</a:t>
            </a:fld>
            <a:endParaRPr lang="nb-NO"/>
          </a:p>
        </p:txBody>
      </p:sp>
    </p:spTree>
    <p:extLst>
      <p:ext uri="{BB962C8B-B14F-4D97-AF65-F5344CB8AC3E}">
        <p14:creationId xmlns:p14="http://schemas.microsoft.com/office/powerpoint/2010/main" val="1392063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7</a:t>
            </a:fld>
            <a:endParaRPr lang="nb-NO"/>
          </a:p>
        </p:txBody>
      </p:sp>
    </p:spTree>
    <p:extLst>
      <p:ext uri="{BB962C8B-B14F-4D97-AF65-F5344CB8AC3E}">
        <p14:creationId xmlns:p14="http://schemas.microsoft.com/office/powerpoint/2010/main" val="367914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8</a:t>
            </a:fld>
            <a:endParaRPr lang="nb-NO"/>
          </a:p>
        </p:txBody>
      </p:sp>
    </p:spTree>
    <p:extLst>
      <p:ext uri="{BB962C8B-B14F-4D97-AF65-F5344CB8AC3E}">
        <p14:creationId xmlns:p14="http://schemas.microsoft.com/office/powerpoint/2010/main" val="113898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KS ga i 2013 ut en veileder om taushetsplikt og samhandling - dette er en revidert utgave. </a:t>
            </a:r>
          </a:p>
          <a:p>
            <a:r>
              <a:rPr lang="nb-NO" sz="1200" b="0" i="0" kern="1200" dirty="0" smtClean="0">
                <a:solidFill>
                  <a:schemeClr val="tx1"/>
                </a:solidFill>
                <a:effectLst/>
                <a:latin typeface="+mn-lt"/>
                <a:ea typeface="+mn-ea"/>
                <a:cs typeface="+mn-cs"/>
              </a:rPr>
              <a:t>Hvilke </a:t>
            </a:r>
            <a:r>
              <a:rPr lang="nb-NO" sz="1200" b="0" i="0" kern="1200" dirty="0" smtClean="0">
                <a:solidFill>
                  <a:schemeClr val="tx1"/>
                </a:solidFill>
                <a:effectLst/>
                <a:latin typeface="+mn-lt"/>
                <a:ea typeface="+mn-ea"/>
                <a:cs typeface="+mn-cs"/>
              </a:rPr>
              <a:t>regelverk gjelder for de ulike tjenesteyterne, hvordan kan man dele informasjon, og hvilke muligheter og begrensninger setter taushetsplikten for et samarbeid? Disse spørsmålene er noe av det som presenteres i </a:t>
            </a:r>
            <a:r>
              <a:rPr lang="nb-NO" sz="1200" b="0" i="0" kern="1200" dirty="0" smtClean="0">
                <a:solidFill>
                  <a:schemeClr val="tx1"/>
                </a:solidFill>
                <a:effectLst/>
                <a:latin typeface="+mn-lt"/>
                <a:ea typeface="+mn-ea"/>
                <a:cs typeface="+mn-cs"/>
              </a:rPr>
              <a:t>denne veilederen.</a:t>
            </a:r>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Veilederen gir kommunen innsikt i hvilket praktisk handlingsrom kommunene har innenfor dagens lovverk knyttet til taushetsplikten. </a:t>
            </a:r>
          </a:p>
          <a:p>
            <a:r>
              <a:rPr lang="nb-NO" sz="1200" b="0" i="0" kern="1200" dirty="0" smtClean="0">
                <a:solidFill>
                  <a:schemeClr val="tx1"/>
                </a:solidFill>
                <a:effectLst/>
                <a:latin typeface="+mn-lt"/>
                <a:ea typeface="+mn-ea"/>
                <a:cs typeface="+mn-cs"/>
              </a:rPr>
              <a:t>Veilederen er først og fremst ment som et verktøy for kommunene.</a:t>
            </a:r>
          </a:p>
          <a:p>
            <a:r>
              <a:rPr lang="nb-NO" sz="1200" b="0" i="0" kern="1200" dirty="0" smtClean="0">
                <a:solidFill>
                  <a:schemeClr val="tx1"/>
                </a:solidFill>
                <a:effectLst/>
                <a:latin typeface="+mn-lt"/>
                <a:ea typeface="+mn-ea"/>
                <a:cs typeface="+mn-cs"/>
              </a:rPr>
              <a:t>Målgruppen er primært de personene i kommunen som selv arbeider med regelverket, men den vil også være nyttig for kommunens ledelse.</a:t>
            </a:r>
            <a:endParaRPr lang="nb-NO" b="0"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9</a:t>
            </a:fld>
            <a:endParaRPr lang="nb-NO"/>
          </a:p>
        </p:txBody>
      </p:sp>
    </p:spTree>
    <p:extLst>
      <p:ext uri="{BB962C8B-B14F-4D97-AF65-F5344CB8AC3E}">
        <p14:creationId xmlns:p14="http://schemas.microsoft.com/office/powerpoint/2010/main" val="4219877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10</a:t>
            </a:fld>
            <a:endParaRPr lang="nb-NO"/>
          </a:p>
        </p:txBody>
      </p:sp>
    </p:spTree>
    <p:extLst>
      <p:ext uri="{BB962C8B-B14F-4D97-AF65-F5344CB8AC3E}">
        <p14:creationId xmlns:p14="http://schemas.microsoft.com/office/powerpoint/2010/main" val="639693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6" name="Title 1"/>
          <p:cNvSpPr>
            <a:spLocks noGrp="1"/>
          </p:cNvSpPr>
          <p:nvPr>
            <p:ph type="title"/>
          </p:nvPr>
        </p:nvSpPr>
        <p:spPr>
          <a:xfrm>
            <a:off x="444175" y="314542"/>
            <a:ext cx="7775034" cy="521312"/>
          </a:xfrm>
        </p:spPr>
        <p:txBody>
          <a:bodyPr lIns="0" tIns="0" rIns="0" bIns="0">
            <a:noAutofit/>
          </a:bodyPr>
          <a:lstStyle>
            <a:lvl1pPr algn="l">
              <a:defRPr sz="3000">
                <a:solidFill>
                  <a:srgbClr val="009639"/>
                </a:solidFill>
              </a:defRPr>
            </a:lvl1pPr>
          </a:lstStyle>
          <a:p>
            <a:r>
              <a:rPr lang="nb-NO" dirty="0" smtClean="0"/>
              <a:t>Klikk for å redigere tittelstil</a:t>
            </a:r>
            <a:endParaRPr lang="nb-NO" dirty="0"/>
          </a:p>
        </p:txBody>
      </p:sp>
      <p:sp>
        <p:nvSpPr>
          <p:cNvPr id="7" name="Content Placeholder 2"/>
          <p:cNvSpPr>
            <a:spLocks noGrp="1"/>
          </p:cNvSpPr>
          <p:nvPr>
            <p:ph sz="quarter" idx="10"/>
          </p:nvPr>
        </p:nvSpPr>
        <p:spPr>
          <a:xfrm>
            <a:off x="459833" y="933973"/>
            <a:ext cx="7773988" cy="3876675"/>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100629" y="2149984"/>
            <a:ext cx="5143502" cy="84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9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foto m/ boks høyr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9144000" cy="5143500"/>
          </a:xfrm>
        </p:spPr>
        <p:txBody>
          <a:bodyPr lIns="0" tIns="0" rIns="0" bIns="0" anchor="t" anchorCtr="0">
            <a:normAutofit/>
          </a:bodyPr>
          <a:lstStyle>
            <a:lvl1pPr marL="0" indent="0" algn="ctr">
              <a:buNone/>
              <a:defRPr/>
            </a:lvl1pPr>
          </a:lstStyle>
          <a:p>
            <a:r>
              <a:rPr lang="en-US" dirty="0" smtClean="0"/>
              <a:t>Click icon to add picture</a:t>
            </a:r>
            <a:endParaRPr lang="en-US" dirty="0"/>
          </a:p>
        </p:txBody>
      </p:sp>
      <p:sp>
        <p:nvSpPr>
          <p:cNvPr id="8" name="Title 1"/>
          <p:cNvSpPr>
            <a:spLocks noGrp="1"/>
          </p:cNvSpPr>
          <p:nvPr>
            <p:ph type="ctrTitle" hasCustomPrompt="1"/>
          </p:nvPr>
        </p:nvSpPr>
        <p:spPr>
          <a:xfrm>
            <a:off x="4572000" y="451104"/>
            <a:ext cx="4131707" cy="4206240"/>
          </a:xfrm>
          <a:solidFill>
            <a:srgbClr val="009639">
              <a:alpha val="80000"/>
            </a:srgbClr>
          </a:solidFill>
        </p:spPr>
        <p:txBody>
          <a:bodyPr lIns="256032" tIns="182880" rIns="255600" bIns="0" anchor="t">
            <a:noAutofit/>
          </a:bodyPr>
          <a:lstStyle>
            <a:lvl1pPr algn="l">
              <a:defRPr sz="4000" b="1" baseline="0">
                <a:solidFill>
                  <a:schemeClr val="bg1"/>
                </a:solidFill>
              </a:defRPr>
            </a:lvl1pPr>
          </a:lstStyle>
          <a:p>
            <a:r>
              <a:rPr lang="nb-NO" dirty="0" smtClean="0"/>
              <a:t>Tekst</a:t>
            </a:r>
            <a:endParaRPr lang="nb-NO" dirty="0"/>
          </a:p>
        </p:txBody>
      </p:sp>
      <p:sp>
        <p:nvSpPr>
          <p:cNvPr id="7" name="Content Placeholder 2"/>
          <p:cNvSpPr>
            <a:spLocks noGrp="1"/>
          </p:cNvSpPr>
          <p:nvPr>
            <p:ph sz="quarter" idx="14"/>
          </p:nvPr>
        </p:nvSpPr>
        <p:spPr>
          <a:xfrm>
            <a:off x="4878475" y="1345751"/>
            <a:ext cx="3545622" cy="3108961"/>
          </a:xfrm>
        </p:spPr>
        <p:txBody>
          <a:bodyPr anchor="t">
            <a:normAutofit/>
          </a:bodyPr>
          <a:lstStyle>
            <a:lvl1pPr marL="274320" indent="-274320">
              <a:buClr>
                <a:schemeClr val="bg1"/>
              </a:buClr>
              <a:buFont typeface="Arial" pitchFamily="34" charset="0"/>
              <a:buChar char="•"/>
              <a:defRPr sz="2200" i="1">
                <a:solidFill>
                  <a:schemeClr val="bg1"/>
                </a:solidFill>
                <a:latin typeface="+mj-lt"/>
              </a:defRPr>
            </a:lvl1pPr>
            <a:lvl2pPr marL="548640" indent="-274320">
              <a:buClr>
                <a:schemeClr val="bg1"/>
              </a:buClr>
              <a:buFont typeface="Arial" pitchFamily="34" charset="0"/>
              <a:buChar char="•"/>
              <a:defRPr sz="2200" i="1" baseline="0">
                <a:solidFill>
                  <a:schemeClr val="bg1"/>
                </a:solidFill>
                <a:latin typeface="+mj-lt"/>
              </a:defRPr>
            </a:lvl2pPr>
            <a:lvl3pPr marL="822960" indent="-274320">
              <a:buClr>
                <a:schemeClr val="bg1"/>
              </a:buClr>
              <a:buFont typeface="Arial" pitchFamily="34" charset="0"/>
              <a:buChar char="•"/>
              <a:defRPr sz="2200" i="1">
                <a:solidFill>
                  <a:schemeClr val="bg1"/>
                </a:solidFill>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spTree>
    <p:extLst>
      <p:ext uri="{BB962C8B-B14F-4D97-AF65-F5344CB8AC3E}">
        <p14:creationId xmlns:p14="http://schemas.microsoft.com/office/powerpoint/2010/main" val="257579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foto">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9144000" cy="5143500"/>
          </a:xfrm>
        </p:spPr>
        <p:txBody>
          <a:bodyPr lIns="0" tIns="0" rIns="0" bIns="0" anchor="t" anchorCtr="0">
            <a:norm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302378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ningsbilde">
    <p:spTree>
      <p:nvGrpSpPr>
        <p:cNvPr id="1" name=""/>
        <p:cNvGrpSpPr/>
        <p:nvPr/>
      </p:nvGrpSpPr>
      <p:grpSpPr>
        <a:xfrm>
          <a:off x="0" y="0"/>
          <a:ext cx="0" cy="0"/>
          <a:chOff x="0" y="0"/>
          <a:chExt cx="0" cy="0"/>
        </a:xfrm>
      </p:grpSpPr>
      <p:sp>
        <p:nvSpPr>
          <p:cNvPr id="8" name="Rectangle 7"/>
          <p:cNvSpPr/>
          <p:nvPr userDrawn="1"/>
        </p:nvSpPr>
        <p:spPr>
          <a:xfrm>
            <a:off x="239416" y="235458"/>
            <a:ext cx="8665168" cy="4672584"/>
          </a:xfrm>
          <a:prstGeom prst="rect">
            <a:avLst/>
          </a:prstGeom>
          <a:solidFill>
            <a:srgbClr val="009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6" name="Picture Placeholder 3"/>
          <p:cNvPicPr>
            <a:picLocks noChangeAspect="1"/>
          </p:cNvPicPr>
          <p:nvPr userDrawn="1"/>
        </p:nvPicPr>
        <p:blipFill>
          <a:blip r:embed="rId2">
            <a:extLst>
              <a:ext uri="{28A0092B-C50C-407E-A947-70E740481C1C}">
                <a14:useLocalDpi xmlns:a14="http://schemas.microsoft.com/office/drawing/2010/main" val="0"/>
              </a:ext>
            </a:extLst>
          </a:blip>
          <a:srcRect l="2685" r="2685"/>
          <a:stretch>
            <a:fillRect/>
          </a:stretch>
        </p:blipFill>
        <p:spPr>
          <a:xfrm>
            <a:off x="236072" y="1616980"/>
            <a:ext cx="8907928" cy="954770"/>
          </a:xfrm>
          <a:prstGeom prst="rect">
            <a:avLst/>
          </a:prstGeom>
        </p:spPr>
      </p:pic>
      <p:sp>
        <p:nvSpPr>
          <p:cNvPr id="7" name="Content Placeholder 2"/>
          <p:cNvSpPr>
            <a:spLocks noGrp="1"/>
          </p:cNvSpPr>
          <p:nvPr>
            <p:ph sz="quarter" idx="13"/>
          </p:nvPr>
        </p:nvSpPr>
        <p:spPr>
          <a:xfrm>
            <a:off x="694298" y="3198020"/>
            <a:ext cx="7611502" cy="1650206"/>
          </a:xfrm>
        </p:spPr>
        <p:txBody>
          <a:bodyPr anchor="ctr">
            <a:normAutofit/>
          </a:bodyPr>
          <a:lstStyle>
            <a:lvl1pPr marL="0" indent="0">
              <a:buClr>
                <a:schemeClr val="accent4"/>
              </a:buClr>
              <a:buFont typeface="Arial" pitchFamily="34" charset="0"/>
              <a:buNone/>
              <a:defRPr sz="2200">
                <a:solidFill>
                  <a:schemeClr val="bg1"/>
                </a:solidFill>
                <a:latin typeface="+mj-lt"/>
              </a:defRPr>
            </a:lvl1pPr>
            <a:lvl2pPr marL="274320" indent="0">
              <a:buClr>
                <a:schemeClr val="accent4"/>
              </a:buClr>
              <a:buFont typeface="Arial" pitchFamily="34" charset="0"/>
              <a:buNone/>
              <a:defRPr sz="2200">
                <a:solidFill>
                  <a:schemeClr val="bg1"/>
                </a:solidFill>
                <a:latin typeface="+mj-lt"/>
              </a:defRPr>
            </a:lvl2pPr>
            <a:lvl3pPr marL="548640" indent="0">
              <a:buClr>
                <a:schemeClr val="accent4"/>
              </a:buClr>
              <a:buFont typeface="Arial" pitchFamily="34" charset="0"/>
              <a:buNone/>
              <a:defRPr sz="2200">
                <a:solidFill>
                  <a:schemeClr val="bg1"/>
                </a:solidFill>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p:txBody>
      </p:sp>
    </p:spTree>
    <p:extLst>
      <p:ext uri="{BB962C8B-B14F-4D97-AF65-F5344CB8AC3E}">
        <p14:creationId xmlns:p14="http://schemas.microsoft.com/office/powerpoint/2010/main" val="389255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lforside">
    <p:spTree>
      <p:nvGrpSpPr>
        <p:cNvPr id="1" name=""/>
        <p:cNvGrpSpPr/>
        <p:nvPr/>
      </p:nvGrpSpPr>
      <p:grpSpPr>
        <a:xfrm>
          <a:off x="0" y="0"/>
          <a:ext cx="0" cy="0"/>
          <a:chOff x="0" y="0"/>
          <a:chExt cx="0" cy="0"/>
        </a:xfrm>
      </p:grpSpPr>
      <p:sp>
        <p:nvSpPr>
          <p:cNvPr id="15" name="Title 1"/>
          <p:cNvSpPr>
            <a:spLocks noGrp="1"/>
          </p:cNvSpPr>
          <p:nvPr>
            <p:ph type="ctrTitle"/>
          </p:nvPr>
        </p:nvSpPr>
        <p:spPr>
          <a:xfrm>
            <a:off x="681036" y="1015497"/>
            <a:ext cx="7772400" cy="523156"/>
          </a:xfrm>
        </p:spPr>
        <p:txBody>
          <a:bodyPr tIns="0" bIns="0">
            <a:noAutofit/>
          </a:bodyPr>
          <a:lstStyle>
            <a:lvl1pPr algn="l">
              <a:defRPr sz="3000" b="1">
                <a:solidFill>
                  <a:srgbClr val="009639"/>
                </a:solidFill>
                <a:latin typeface="Open Sans"/>
                <a:cs typeface="Open Sans"/>
              </a:defRPr>
            </a:lvl1pPr>
          </a:lstStyle>
          <a:p>
            <a:r>
              <a:rPr lang="nb-NO" dirty="0" smtClean="0"/>
              <a:t>Klikk for å redigere tittelstil</a:t>
            </a:r>
            <a:endParaRPr lang="nb-NO" dirty="0"/>
          </a:p>
        </p:txBody>
      </p:sp>
      <p:sp>
        <p:nvSpPr>
          <p:cNvPr id="16" name="Subtitle 2"/>
          <p:cNvSpPr>
            <a:spLocks noGrp="1"/>
          </p:cNvSpPr>
          <p:nvPr>
            <p:ph type="subTitle" idx="1" hasCustomPrompt="1"/>
          </p:nvPr>
        </p:nvSpPr>
        <p:spPr>
          <a:xfrm>
            <a:off x="681036" y="1538653"/>
            <a:ext cx="7772400" cy="512388"/>
          </a:xfrm>
        </p:spPr>
        <p:txBody>
          <a:bodyPr tIns="0" bIns="0">
            <a:noAutofit/>
          </a:bodyPr>
          <a:lstStyle>
            <a:lvl1pPr marL="457200" indent="-457200" algn="l">
              <a:spcBef>
                <a:spcPts val="0"/>
              </a:spcBef>
              <a:buClr>
                <a:srgbClr val="009639"/>
              </a:buClr>
              <a:buFont typeface="Arial" panose="020B0604020202020204" pitchFamily="34" charset="0"/>
              <a:buChar char="•"/>
              <a:defRPr sz="2600" b="0">
                <a:solidFill>
                  <a:srgbClr val="333F48"/>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redigere tekststiler i malen</a:t>
            </a:r>
          </a:p>
        </p:txBody>
      </p:sp>
      <p:sp>
        <p:nvSpPr>
          <p:cNvPr id="8" name="Rectangle 7"/>
          <p:cNvSpPr/>
          <p:nvPr userDrawn="1"/>
        </p:nvSpPr>
        <p:spPr>
          <a:xfrm>
            <a:off x="-9526" y="4200526"/>
            <a:ext cx="9153525" cy="975658"/>
          </a:xfrm>
          <a:prstGeom prst="rect">
            <a:avLst/>
          </a:prstGeom>
          <a:solidFill>
            <a:srgbClr val="009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rgbClr val="009639"/>
              </a:solidFill>
            </a:endParaRPr>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55"/>
          <a:stretch/>
        </p:blipFill>
        <p:spPr bwMode="auto">
          <a:xfrm>
            <a:off x="-9526" y="4294076"/>
            <a:ext cx="9153525" cy="76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81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239416" y="738740"/>
            <a:ext cx="8665168" cy="4179887"/>
          </a:xfrm>
        </p:spPr>
        <p:txBody>
          <a:bodyPr anchor="ctr"/>
          <a:lstStyle>
            <a:lvl1pPr marL="0" indent="0" algn="ctr">
              <a:buNone/>
              <a:defRPr/>
            </a:lvl1pPr>
          </a:lstStyle>
          <a:p>
            <a:r>
              <a:rPr lang="en-US" smtClean="0"/>
              <a:t>Click icon to add picture</a:t>
            </a:r>
            <a:endParaRPr lang="en-US" dirty="0"/>
          </a:p>
        </p:txBody>
      </p:sp>
      <p:sp>
        <p:nvSpPr>
          <p:cNvPr id="2" name="Title 1"/>
          <p:cNvSpPr>
            <a:spLocks noGrp="1"/>
          </p:cNvSpPr>
          <p:nvPr>
            <p:ph type="ctrTitle"/>
          </p:nvPr>
        </p:nvSpPr>
        <p:spPr>
          <a:xfrm>
            <a:off x="240329" y="738740"/>
            <a:ext cx="8668512" cy="4178808"/>
          </a:xfrm>
          <a:solidFill>
            <a:srgbClr val="009639">
              <a:alpha val="80000"/>
            </a:srgbClr>
          </a:solidFill>
        </p:spPr>
        <p:txBody>
          <a:bodyPr lIns="685800" tIns="502920" rIns="457200" bIns="1828800" anchor="t" anchorCtr="0">
            <a:noAutofit/>
          </a:bodyPr>
          <a:lstStyle>
            <a:lvl1pPr algn="l">
              <a:defRPr sz="3800" b="1">
                <a:solidFill>
                  <a:schemeClr val="bg1"/>
                </a:solidFill>
                <a:latin typeface="Open Sans"/>
                <a:cs typeface="Open Sans"/>
              </a:defRPr>
            </a:lvl1pPr>
          </a:lstStyle>
          <a:p>
            <a:r>
              <a:rPr lang="nb-NO" dirty="0" smtClean="0"/>
              <a:t>Klikk for å redigere tittelstil</a:t>
            </a:r>
            <a:endParaRPr lang="nb-NO" dirty="0"/>
          </a:p>
        </p:txBody>
      </p:sp>
      <p:sp>
        <p:nvSpPr>
          <p:cNvPr id="3" name="Subtitle 2"/>
          <p:cNvSpPr>
            <a:spLocks noGrp="1"/>
          </p:cNvSpPr>
          <p:nvPr>
            <p:ph type="subTitle" idx="1" hasCustomPrompt="1"/>
          </p:nvPr>
        </p:nvSpPr>
        <p:spPr>
          <a:xfrm>
            <a:off x="930081" y="1840232"/>
            <a:ext cx="6400800" cy="914400"/>
          </a:xfrm>
        </p:spPr>
        <p:txBody>
          <a:bodyPr lIns="0" tIns="0" rIns="0" bIns="0">
            <a:noAutofit/>
          </a:bodyPr>
          <a:lstStyle>
            <a:lvl1pPr marL="0" indent="0" algn="l">
              <a:spcBef>
                <a:spcPts val="0"/>
              </a:spcBef>
              <a:buNone/>
              <a:defRPr sz="26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redigere tekststiler i malen</a:t>
            </a:r>
          </a:p>
        </p:txBody>
      </p:sp>
      <p:pic>
        <p:nvPicPr>
          <p:cNvPr id="13" name="Picture 12"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09" y="198837"/>
            <a:ext cx="1236452" cy="386391"/>
          </a:xfrm>
          <a:prstGeom prst="rect">
            <a:avLst/>
          </a:prstGeom>
        </p:spPr>
      </p:pic>
    </p:spTree>
    <p:extLst>
      <p:ext uri="{BB962C8B-B14F-4D97-AF65-F5344CB8AC3E}">
        <p14:creationId xmlns:p14="http://schemas.microsoft.com/office/powerpoint/2010/main" val="85175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239416" y="738740"/>
            <a:ext cx="8665168" cy="4179887"/>
          </a:xfrm>
        </p:spPr>
        <p:txBody>
          <a:bodyPr anchor="ctr"/>
          <a:lstStyle>
            <a:lvl1pPr marL="0" indent="0" algn="ctr">
              <a:buNone/>
              <a:defRPr/>
            </a:lvl1pPr>
          </a:lstStyle>
          <a:p>
            <a:r>
              <a:rPr lang="en-US" smtClean="0"/>
              <a:t>Click icon to add picture</a:t>
            </a:r>
            <a:endParaRPr lang="en-US" dirty="0"/>
          </a:p>
        </p:txBody>
      </p:sp>
      <p:sp>
        <p:nvSpPr>
          <p:cNvPr id="2" name="Title 1"/>
          <p:cNvSpPr>
            <a:spLocks noGrp="1"/>
          </p:cNvSpPr>
          <p:nvPr>
            <p:ph type="ctrTitle"/>
          </p:nvPr>
        </p:nvSpPr>
        <p:spPr>
          <a:xfrm>
            <a:off x="239416" y="738740"/>
            <a:ext cx="8668512" cy="4178808"/>
          </a:xfrm>
          <a:solidFill>
            <a:srgbClr val="009639">
              <a:alpha val="80000"/>
            </a:srgbClr>
          </a:solidFill>
        </p:spPr>
        <p:txBody>
          <a:bodyPr lIns="685800" tIns="502920" rIns="457200" bIns="1828800" anchor="t" anchorCtr="0">
            <a:noAutofit/>
          </a:bodyPr>
          <a:lstStyle>
            <a:lvl1pPr algn="l">
              <a:defRPr sz="3800" b="1">
                <a:solidFill>
                  <a:schemeClr val="bg1"/>
                </a:solidFill>
                <a:latin typeface="Open Sans"/>
                <a:cs typeface="Open Sans"/>
              </a:defRPr>
            </a:lvl1pPr>
          </a:lstStyle>
          <a:p>
            <a:r>
              <a:rPr lang="nb-NO" dirty="0" smtClean="0"/>
              <a:t>Klikk for å redigere tittelstil</a:t>
            </a:r>
            <a:endParaRPr lang="nb-NO" dirty="0"/>
          </a:p>
        </p:txBody>
      </p:sp>
      <p:sp>
        <p:nvSpPr>
          <p:cNvPr id="3" name="Subtitle 2"/>
          <p:cNvSpPr>
            <a:spLocks noGrp="1"/>
          </p:cNvSpPr>
          <p:nvPr>
            <p:ph type="subTitle" idx="1" hasCustomPrompt="1"/>
          </p:nvPr>
        </p:nvSpPr>
        <p:spPr>
          <a:xfrm>
            <a:off x="930081" y="1840232"/>
            <a:ext cx="6400800" cy="914400"/>
          </a:xfrm>
        </p:spPr>
        <p:txBody>
          <a:bodyPr lIns="0" tIns="0" rIns="0" bIns="0">
            <a:noAutofit/>
          </a:bodyPr>
          <a:lstStyle>
            <a:lvl1pPr marL="457200" indent="-457200" algn="l">
              <a:spcBef>
                <a:spcPts val="0"/>
              </a:spcBef>
              <a:buClr>
                <a:schemeClr val="bg1"/>
              </a:buClr>
              <a:buFont typeface="Arial" panose="020B0604020202020204" pitchFamily="34" charset="0"/>
              <a:buChar char="•"/>
              <a:defRPr sz="26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redigere tekststiler i malen</a:t>
            </a:r>
          </a:p>
        </p:txBody>
      </p:sp>
      <p:pic>
        <p:nvPicPr>
          <p:cNvPr id="3074" name="Picture 2" descr="\\NAFIL01\Brukere$\a4419\Downloads\Nittedal-Kommune-Payoff-RGB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416" y="188790"/>
            <a:ext cx="2283867" cy="419090"/>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5"/>
          <p:cNvSpPr>
            <a:spLocks noGrp="1"/>
          </p:cNvSpPr>
          <p:nvPr>
            <p:ph type="pic" sz="quarter" idx="16"/>
          </p:nvPr>
        </p:nvSpPr>
        <p:spPr>
          <a:xfrm>
            <a:off x="7683796" y="738740"/>
            <a:ext cx="1220788" cy="4179887"/>
          </a:xfrm>
        </p:spPr>
        <p:txBody>
          <a:bodyPr anchor="ctr">
            <a:noAutofit/>
          </a:bodyPr>
          <a:lstStyle>
            <a:lvl1pPr marL="0" indent="0" algn="ctr">
              <a:buNone/>
              <a:defRPr>
                <a:solidFill>
                  <a:srgbClr val="FFFFFF"/>
                </a:solidFill>
              </a:defRPr>
            </a:lvl1pPr>
          </a:lstStyle>
          <a:p>
            <a:r>
              <a:rPr lang="en-US" smtClean="0"/>
              <a:t>Click icon to add picture</a:t>
            </a:r>
            <a:endParaRPr lang="nb-NO" dirty="0"/>
          </a:p>
        </p:txBody>
      </p:sp>
    </p:spTree>
    <p:extLst>
      <p:ext uri="{BB962C8B-B14F-4D97-AF65-F5344CB8AC3E}">
        <p14:creationId xmlns:p14="http://schemas.microsoft.com/office/powerpoint/2010/main" val="169819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lternativ forside - barn">
    <p:spTree>
      <p:nvGrpSpPr>
        <p:cNvPr id="1" name=""/>
        <p:cNvGrpSpPr/>
        <p:nvPr/>
      </p:nvGrpSpPr>
      <p:grpSpPr>
        <a:xfrm>
          <a:off x="0" y="0"/>
          <a:ext cx="0" cy="0"/>
          <a:chOff x="0" y="0"/>
          <a:chExt cx="0" cy="0"/>
        </a:xfrm>
      </p:grpSpPr>
      <p:sp>
        <p:nvSpPr>
          <p:cNvPr id="4" name="Rectangle 3"/>
          <p:cNvSpPr/>
          <p:nvPr userDrawn="1"/>
        </p:nvSpPr>
        <p:spPr>
          <a:xfrm>
            <a:off x="239416" y="738740"/>
            <a:ext cx="8668047" cy="4178808"/>
          </a:xfrm>
          <a:prstGeom prst="rect">
            <a:avLst/>
          </a:prstGeom>
          <a:solidFill>
            <a:srgbClr val="0096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ctrTitle"/>
          </p:nvPr>
        </p:nvSpPr>
        <p:spPr>
          <a:xfrm>
            <a:off x="229480" y="738740"/>
            <a:ext cx="8668512" cy="4178808"/>
          </a:xfrm>
          <a:noFill/>
        </p:spPr>
        <p:txBody>
          <a:bodyPr lIns="685800" tIns="502920" rIns="457200" bIns="1828800" anchor="t" anchorCtr="0">
            <a:noAutofit/>
          </a:bodyPr>
          <a:lstStyle>
            <a:lvl1pPr algn="l">
              <a:defRPr sz="3800" b="1">
                <a:solidFill>
                  <a:schemeClr val="bg1"/>
                </a:solidFill>
                <a:latin typeface="Open Sans"/>
                <a:cs typeface="Open Sans"/>
              </a:defRPr>
            </a:lvl1pPr>
          </a:lstStyle>
          <a:p>
            <a:r>
              <a:rPr lang="nb-NO" dirty="0" smtClean="0"/>
              <a:t>Klikk for å redigere tittelstil</a:t>
            </a:r>
            <a:endParaRPr lang="nb-NO" dirty="0"/>
          </a:p>
        </p:txBody>
      </p:sp>
      <p:sp>
        <p:nvSpPr>
          <p:cNvPr id="3" name="Subtitle 2"/>
          <p:cNvSpPr>
            <a:spLocks noGrp="1"/>
          </p:cNvSpPr>
          <p:nvPr>
            <p:ph type="subTitle" idx="1" hasCustomPrompt="1"/>
          </p:nvPr>
        </p:nvSpPr>
        <p:spPr>
          <a:xfrm>
            <a:off x="930081" y="1840233"/>
            <a:ext cx="6400800" cy="914400"/>
          </a:xfrm>
        </p:spPr>
        <p:txBody>
          <a:bodyPr lIns="0" tIns="0" rIns="0" bIns="0">
            <a:noAutofit/>
          </a:bodyPr>
          <a:lstStyle>
            <a:lvl1pPr marL="0" indent="0" algn="l">
              <a:spcBef>
                <a:spcPts val="0"/>
              </a:spcBef>
              <a:buNone/>
              <a:defRPr sz="26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redigere tekststiler i malen</a:t>
            </a:r>
          </a:p>
        </p:txBody>
      </p:sp>
      <p:pic>
        <p:nvPicPr>
          <p:cNvPr id="13" name="Picture 12"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09" y="198837"/>
            <a:ext cx="1236452" cy="386391"/>
          </a:xfrm>
          <a:prstGeom prst="rect">
            <a:avLst/>
          </a:prstGeom>
        </p:spPr>
      </p:pic>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046267"/>
            <a:ext cx="8907463" cy="157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51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 deler">
    <p:spTree>
      <p:nvGrpSpPr>
        <p:cNvPr id="1" name=""/>
        <p:cNvGrpSpPr/>
        <p:nvPr/>
      </p:nvGrpSpPr>
      <p:grpSpPr>
        <a:xfrm>
          <a:off x="0" y="0"/>
          <a:ext cx="0" cy="0"/>
          <a:chOff x="0" y="0"/>
          <a:chExt cx="0" cy="0"/>
        </a:xfrm>
      </p:grpSpPr>
      <p:sp>
        <p:nvSpPr>
          <p:cNvPr id="13" name="Title 1"/>
          <p:cNvSpPr>
            <a:spLocks noGrp="1"/>
          </p:cNvSpPr>
          <p:nvPr>
            <p:ph type="title"/>
          </p:nvPr>
        </p:nvSpPr>
        <p:spPr>
          <a:xfrm>
            <a:off x="444175" y="314542"/>
            <a:ext cx="7715088" cy="521312"/>
          </a:xfrm>
        </p:spPr>
        <p:txBody>
          <a:bodyPr lIns="0" tIns="0" rIns="0" bIns="0">
            <a:noAutofit/>
          </a:bodyPr>
          <a:lstStyle>
            <a:lvl1pPr algn="l">
              <a:defRPr sz="3000">
                <a:solidFill>
                  <a:srgbClr val="009639"/>
                </a:solidFill>
              </a:defRPr>
            </a:lvl1pPr>
          </a:lstStyle>
          <a:p>
            <a:r>
              <a:rPr lang="nb-NO" dirty="0" smtClean="0"/>
              <a:t>Klikk for å redigere tittelstil</a:t>
            </a:r>
            <a:endParaRPr lang="nb-NO" dirty="0"/>
          </a:p>
        </p:txBody>
      </p:sp>
      <p:sp>
        <p:nvSpPr>
          <p:cNvPr id="9" name="Content Placeholder 2"/>
          <p:cNvSpPr>
            <a:spLocks noGrp="1"/>
          </p:cNvSpPr>
          <p:nvPr>
            <p:ph sz="quarter" idx="11"/>
          </p:nvPr>
        </p:nvSpPr>
        <p:spPr>
          <a:xfrm>
            <a:off x="459833" y="1045030"/>
            <a:ext cx="3584342" cy="3727938"/>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sp>
        <p:nvSpPr>
          <p:cNvPr id="11" name="Content Placeholder 2"/>
          <p:cNvSpPr>
            <a:spLocks noGrp="1"/>
          </p:cNvSpPr>
          <p:nvPr>
            <p:ph sz="quarter" idx="12"/>
          </p:nvPr>
        </p:nvSpPr>
        <p:spPr>
          <a:xfrm>
            <a:off x="4571999" y="1045030"/>
            <a:ext cx="3587263" cy="3727938"/>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100629" y="2149984"/>
            <a:ext cx="5143502" cy="84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67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deler med overskrift">
    <p:spTree>
      <p:nvGrpSpPr>
        <p:cNvPr id="1" name=""/>
        <p:cNvGrpSpPr/>
        <p:nvPr/>
      </p:nvGrpSpPr>
      <p:grpSpPr>
        <a:xfrm>
          <a:off x="0" y="0"/>
          <a:ext cx="0" cy="0"/>
          <a:chOff x="0" y="0"/>
          <a:chExt cx="0" cy="0"/>
        </a:xfrm>
      </p:grpSpPr>
      <p:sp>
        <p:nvSpPr>
          <p:cNvPr id="13" name="Text Placeholder 2"/>
          <p:cNvSpPr>
            <a:spLocks noGrp="1"/>
          </p:cNvSpPr>
          <p:nvPr>
            <p:ph type="body" idx="10"/>
          </p:nvPr>
        </p:nvSpPr>
        <p:spPr>
          <a:xfrm>
            <a:off x="444175" y="1080714"/>
            <a:ext cx="3600000" cy="457200"/>
          </a:xfrm>
        </p:spPr>
        <p:txBody>
          <a:bodyPr lIns="0" tIns="0" rIns="0" bIns="0" anchor="t">
            <a:no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15" name="Text Placeholder 2"/>
          <p:cNvSpPr>
            <a:spLocks noGrp="1"/>
          </p:cNvSpPr>
          <p:nvPr>
            <p:ph type="body" idx="12"/>
          </p:nvPr>
        </p:nvSpPr>
        <p:spPr>
          <a:xfrm>
            <a:off x="4559788" y="1080714"/>
            <a:ext cx="3600000" cy="457200"/>
          </a:xfrm>
        </p:spPr>
        <p:txBody>
          <a:bodyPr lIns="0" tIns="0" rIns="0" bIns="0" anchor="t">
            <a:no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21" name="Title 1"/>
          <p:cNvSpPr>
            <a:spLocks noGrp="1"/>
          </p:cNvSpPr>
          <p:nvPr>
            <p:ph type="title"/>
          </p:nvPr>
        </p:nvSpPr>
        <p:spPr>
          <a:xfrm>
            <a:off x="444175" y="314542"/>
            <a:ext cx="7715614" cy="521312"/>
          </a:xfrm>
        </p:spPr>
        <p:txBody>
          <a:bodyPr lIns="0" tIns="0" rIns="0" bIns="0">
            <a:noAutofit/>
          </a:bodyPr>
          <a:lstStyle>
            <a:lvl1pPr algn="l">
              <a:defRPr sz="3000">
                <a:solidFill>
                  <a:srgbClr val="009639"/>
                </a:solidFill>
              </a:defRPr>
            </a:lvl1pPr>
          </a:lstStyle>
          <a:p>
            <a:r>
              <a:rPr lang="nb-NO" dirty="0" smtClean="0"/>
              <a:t>Klikk for å redigere tittelstil</a:t>
            </a:r>
            <a:endParaRPr lang="nb-NO" dirty="0"/>
          </a:p>
        </p:txBody>
      </p:sp>
      <p:sp>
        <p:nvSpPr>
          <p:cNvPr id="11" name="Content Placeholder 2"/>
          <p:cNvSpPr>
            <a:spLocks noGrp="1"/>
          </p:cNvSpPr>
          <p:nvPr>
            <p:ph sz="quarter" idx="13"/>
          </p:nvPr>
        </p:nvSpPr>
        <p:spPr>
          <a:xfrm>
            <a:off x="459833" y="1537914"/>
            <a:ext cx="3584342" cy="3235054"/>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sp>
        <p:nvSpPr>
          <p:cNvPr id="16" name="Content Placeholder 2"/>
          <p:cNvSpPr>
            <a:spLocks noGrp="1"/>
          </p:cNvSpPr>
          <p:nvPr>
            <p:ph sz="quarter" idx="14"/>
          </p:nvPr>
        </p:nvSpPr>
        <p:spPr>
          <a:xfrm>
            <a:off x="4571999" y="1537914"/>
            <a:ext cx="3587263" cy="3235054"/>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pic>
        <p:nvPicPr>
          <p:cNvPr id="1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100629" y="2149984"/>
            <a:ext cx="5143502" cy="84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05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telforside ">
    <p:spTree>
      <p:nvGrpSpPr>
        <p:cNvPr id="1" name=""/>
        <p:cNvGrpSpPr/>
        <p:nvPr/>
      </p:nvGrpSpPr>
      <p:grpSpPr>
        <a:xfrm>
          <a:off x="0" y="0"/>
          <a:ext cx="0" cy="0"/>
          <a:chOff x="0" y="0"/>
          <a:chExt cx="0" cy="0"/>
        </a:xfrm>
      </p:grpSpPr>
      <p:sp>
        <p:nvSpPr>
          <p:cNvPr id="4" name="Rectangle 3"/>
          <p:cNvSpPr/>
          <p:nvPr userDrawn="1"/>
        </p:nvSpPr>
        <p:spPr>
          <a:xfrm>
            <a:off x="239416" y="738740"/>
            <a:ext cx="8668047" cy="4178808"/>
          </a:xfrm>
          <a:prstGeom prst="rect">
            <a:avLst/>
          </a:prstGeom>
          <a:solidFill>
            <a:srgbClr val="0096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ctrTitle" hasCustomPrompt="1"/>
          </p:nvPr>
        </p:nvSpPr>
        <p:spPr>
          <a:xfrm>
            <a:off x="229480" y="738740"/>
            <a:ext cx="8668512" cy="4178808"/>
          </a:xfrm>
          <a:noFill/>
        </p:spPr>
        <p:txBody>
          <a:bodyPr lIns="685800" tIns="502920" rIns="457200" bIns="1828800" anchor="t" anchorCtr="0">
            <a:noAutofit/>
          </a:bodyPr>
          <a:lstStyle>
            <a:lvl1pPr algn="l">
              <a:defRPr sz="3800" b="1">
                <a:solidFill>
                  <a:schemeClr val="bg1"/>
                </a:solidFill>
                <a:latin typeface="Open Sans"/>
                <a:cs typeface="Open Sans"/>
              </a:defRPr>
            </a:lvl1pPr>
          </a:lstStyle>
          <a:p>
            <a:pPr lvl="0"/>
            <a:r>
              <a:rPr lang="nb-NO" dirty="0" smtClean="0"/>
              <a:t>Klikk for å redigere </a:t>
            </a:r>
            <a:r>
              <a:rPr lang="nb-NO" dirty="0" err="1" smtClean="0"/>
              <a:t>titel</a:t>
            </a:r>
            <a:endParaRPr lang="nb-NO" dirty="0" smtClean="0"/>
          </a:p>
        </p:txBody>
      </p:sp>
      <p:sp>
        <p:nvSpPr>
          <p:cNvPr id="3" name="Subtitle 2"/>
          <p:cNvSpPr>
            <a:spLocks noGrp="1"/>
          </p:cNvSpPr>
          <p:nvPr>
            <p:ph type="subTitle" idx="1" hasCustomPrompt="1"/>
          </p:nvPr>
        </p:nvSpPr>
        <p:spPr>
          <a:xfrm>
            <a:off x="930081" y="1840233"/>
            <a:ext cx="6400800" cy="914400"/>
          </a:xfrm>
        </p:spPr>
        <p:txBody>
          <a:bodyPr lIns="0" tIns="0" rIns="0" bIns="0">
            <a:noAutofit/>
          </a:bodyPr>
          <a:lstStyle>
            <a:lvl1pPr marL="0" indent="0" algn="l">
              <a:spcBef>
                <a:spcPts val="0"/>
              </a:spcBef>
              <a:buNone/>
              <a:defRPr sz="26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b-NO" dirty="0" smtClean="0"/>
              <a:t>Klikk for å redigere tekststiler i malen</a:t>
            </a:r>
          </a:p>
        </p:txBody>
      </p:sp>
      <p:pic>
        <p:nvPicPr>
          <p:cNvPr id="13" name="Picture 12"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09" y="198837"/>
            <a:ext cx="1236452" cy="386391"/>
          </a:xfrm>
          <a:prstGeom prst="rect">
            <a:avLst/>
          </a:prstGeom>
        </p:spPr>
      </p:pic>
      <p:pic>
        <p:nvPicPr>
          <p:cNvPr id="7" name="Picture Placeholder 3"/>
          <p:cNvPicPr>
            <a:picLocks noChangeAspect="1"/>
          </p:cNvPicPr>
          <p:nvPr userDrawn="1"/>
        </p:nvPicPr>
        <p:blipFill>
          <a:blip r:embed="rId3">
            <a:extLst>
              <a:ext uri="{28A0092B-C50C-407E-A947-70E740481C1C}">
                <a14:useLocalDpi xmlns:a14="http://schemas.microsoft.com/office/drawing/2010/main" val="0"/>
              </a:ext>
            </a:extLst>
          </a:blip>
          <a:srcRect l="3928" r="3928"/>
          <a:stretch>
            <a:fillRect/>
          </a:stretch>
        </p:blipFill>
        <p:spPr>
          <a:xfrm>
            <a:off x="239881" y="3648075"/>
            <a:ext cx="8668047" cy="954088"/>
          </a:xfrm>
          <a:prstGeom prst="rect">
            <a:avLst/>
          </a:prstGeom>
        </p:spPr>
      </p:pic>
    </p:spTree>
    <p:extLst>
      <p:ext uri="{BB962C8B-B14F-4D97-AF65-F5344CB8AC3E}">
        <p14:creationId xmlns:p14="http://schemas.microsoft.com/office/powerpoint/2010/main" val="403427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deler med tabell">
    <p:spTree>
      <p:nvGrpSpPr>
        <p:cNvPr id="1" name=""/>
        <p:cNvGrpSpPr/>
        <p:nvPr/>
      </p:nvGrpSpPr>
      <p:grpSpPr>
        <a:xfrm>
          <a:off x="0" y="0"/>
          <a:ext cx="0" cy="0"/>
          <a:chOff x="0" y="0"/>
          <a:chExt cx="0" cy="0"/>
        </a:xfrm>
      </p:grpSpPr>
      <p:sp>
        <p:nvSpPr>
          <p:cNvPr id="6" name="Title 1"/>
          <p:cNvSpPr>
            <a:spLocks noGrp="1"/>
          </p:cNvSpPr>
          <p:nvPr>
            <p:ph type="title"/>
          </p:nvPr>
        </p:nvSpPr>
        <p:spPr>
          <a:xfrm>
            <a:off x="444174" y="314542"/>
            <a:ext cx="7502611" cy="521312"/>
          </a:xfrm>
        </p:spPr>
        <p:txBody>
          <a:bodyPr lIns="0" tIns="0" rIns="0" bIns="0">
            <a:noAutofit/>
          </a:bodyPr>
          <a:lstStyle>
            <a:lvl1pPr algn="l">
              <a:defRPr sz="3000">
                <a:solidFill>
                  <a:srgbClr val="009639"/>
                </a:solidFill>
              </a:defRPr>
            </a:lvl1pPr>
          </a:lstStyle>
          <a:p>
            <a:r>
              <a:rPr lang="nb-NO" dirty="0" smtClean="0"/>
              <a:t>Klikk for å redigere tittelstil</a:t>
            </a:r>
            <a:endParaRPr lang="nb-NO" dirty="0"/>
          </a:p>
        </p:txBody>
      </p:sp>
      <p:sp>
        <p:nvSpPr>
          <p:cNvPr id="12" name="Table Placeholder 5"/>
          <p:cNvSpPr>
            <a:spLocks noGrp="1"/>
          </p:cNvSpPr>
          <p:nvPr>
            <p:ph type="tbl" sz="quarter" idx="14"/>
          </p:nvPr>
        </p:nvSpPr>
        <p:spPr>
          <a:xfrm>
            <a:off x="4346785" y="1024932"/>
            <a:ext cx="3600000" cy="3697793"/>
          </a:xfrm>
        </p:spPr>
        <p:txBody>
          <a:bodyPr lIns="0" tIns="0" rIns="0" bIns="0" anchor="t">
            <a:noAutofit/>
          </a:bodyPr>
          <a:lstStyle>
            <a:lvl1pPr marL="0" indent="0" algn="ctr">
              <a:buNone/>
              <a:defRPr sz="900"/>
            </a:lvl1pPr>
          </a:lstStyle>
          <a:p>
            <a:r>
              <a:rPr lang="en-US" smtClean="0"/>
              <a:t>Click icon to add table</a:t>
            </a:r>
            <a:endParaRPr lang="nb-NO" dirty="0"/>
          </a:p>
        </p:txBody>
      </p:sp>
      <p:sp>
        <p:nvSpPr>
          <p:cNvPr id="11" name="Content Placeholder 2"/>
          <p:cNvSpPr>
            <a:spLocks noGrp="1"/>
          </p:cNvSpPr>
          <p:nvPr>
            <p:ph sz="quarter" idx="13"/>
          </p:nvPr>
        </p:nvSpPr>
        <p:spPr>
          <a:xfrm>
            <a:off x="459833" y="1024933"/>
            <a:ext cx="3584342" cy="3748035"/>
          </a:xfrm>
        </p:spPr>
        <p:txBody>
          <a:bodyP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pic>
        <p:nvPicPr>
          <p:cNvPr id="9"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100629" y="2149984"/>
            <a:ext cx="5143502" cy="84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5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deler m/ farge venstr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40293" y="451104"/>
            <a:ext cx="4131707" cy="4206240"/>
          </a:xfrm>
          <a:solidFill>
            <a:srgbClr val="009639"/>
          </a:solidFill>
        </p:spPr>
        <p:txBody>
          <a:bodyPr lIns="256032" tIns="182880" rIns="255600" bIns="0" anchor="ctr">
            <a:noAutofit/>
          </a:bodyPr>
          <a:lstStyle>
            <a:lvl1pPr algn="ctr">
              <a:defRPr sz="4000" b="1" baseline="0">
                <a:solidFill>
                  <a:schemeClr val="bg1"/>
                </a:solidFill>
              </a:defRPr>
            </a:lvl1pPr>
          </a:lstStyle>
          <a:p>
            <a:r>
              <a:rPr lang="nb-NO" dirty="0" smtClean="0"/>
              <a:t>Tekst</a:t>
            </a:r>
            <a:endParaRPr lang="nb-NO" dirty="0"/>
          </a:p>
        </p:txBody>
      </p:sp>
      <p:sp>
        <p:nvSpPr>
          <p:cNvPr id="5" name="Content Placeholder 2"/>
          <p:cNvSpPr>
            <a:spLocks noGrp="1"/>
          </p:cNvSpPr>
          <p:nvPr>
            <p:ph sz="quarter" idx="13"/>
          </p:nvPr>
        </p:nvSpPr>
        <p:spPr>
          <a:xfrm>
            <a:off x="4724399" y="451104"/>
            <a:ext cx="4132800" cy="4204546"/>
          </a:xfrm>
        </p:spPr>
        <p:txBody>
          <a:bodyPr anchor="ct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spTree>
    <p:extLst>
      <p:ext uri="{BB962C8B-B14F-4D97-AF65-F5344CB8AC3E}">
        <p14:creationId xmlns:p14="http://schemas.microsoft.com/office/powerpoint/2010/main" val="99073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deler m/ farge høyr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59868" y="449410"/>
            <a:ext cx="4131707" cy="4206240"/>
          </a:xfrm>
          <a:solidFill>
            <a:srgbClr val="009639"/>
          </a:solidFill>
        </p:spPr>
        <p:txBody>
          <a:bodyPr lIns="256032" tIns="182880" rIns="255600" bIns="0" anchor="ctr">
            <a:noAutofit/>
          </a:bodyPr>
          <a:lstStyle>
            <a:lvl1pPr algn="ctr">
              <a:defRPr sz="4000" b="1" baseline="0">
                <a:solidFill>
                  <a:schemeClr val="bg1"/>
                </a:solidFill>
              </a:defRPr>
            </a:lvl1pPr>
          </a:lstStyle>
          <a:p>
            <a:r>
              <a:rPr lang="nb-NO" dirty="0" smtClean="0"/>
              <a:t>Tekst</a:t>
            </a:r>
            <a:endParaRPr lang="nb-NO" dirty="0"/>
          </a:p>
        </p:txBody>
      </p:sp>
      <p:sp>
        <p:nvSpPr>
          <p:cNvPr id="5" name="Content Placeholder 2"/>
          <p:cNvSpPr>
            <a:spLocks noGrp="1"/>
          </p:cNvSpPr>
          <p:nvPr>
            <p:ph sz="quarter" idx="13"/>
          </p:nvPr>
        </p:nvSpPr>
        <p:spPr>
          <a:xfrm>
            <a:off x="380999" y="451104"/>
            <a:ext cx="4132800" cy="4204546"/>
          </a:xfrm>
        </p:spPr>
        <p:txBody>
          <a:bodyPr anchor="ctr">
            <a:normAutofit/>
          </a:bodyPr>
          <a:lstStyle>
            <a:lvl1pPr marL="274320" indent="-274320">
              <a:buClr>
                <a:srgbClr val="009639"/>
              </a:buClr>
              <a:buFont typeface="Arial" pitchFamily="34" charset="0"/>
              <a:buChar char="•"/>
              <a:defRPr sz="2200">
                <a:latin typeface="+mj-lt"/>
              </a:defRPr>
            </a:lvl1pPr>
            <a:lvl2pPr marL="548640" indent="-274320">
              <a:buClr>
                <a:srgbClr val="009639"/>
              </a:buClr>
              <a:buFont typeface="Arial" pitchFamily="34" charset="0"/>
              <a:buChar char="•"/>
              <a:defRPr sz="2200">
                <a:latin typeface="+mj-lt"/>
              </a:defRPr>
            </a:lvl2pPr>
            <a:lvl3pPr marL="822960" indent="-274320">
              <a:buClr>
                <a:srgbClr val="009639"/>
              </a:buClr>
              <a:buFont typeface="Arial" pitchFamily="34" charset="0"/>
              <a:buChar char="•"/>
              <a:defRPr sz="2200">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spTree>
    <p:extLst>
      <p:ext uri="{BB962C8B-B14F-4D97-AF65-F5344CB8AC3E}">
        <p14:creationId xmlns:p14="http://schemas.microsoft.com/office/powerpoint/2010/main" val="212263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ktig poeng / Hvilebilde">
    <p:spTree>
      <p:nvGrpSpPr>
        <p:cNvPr id="1" name=""/>
        <p:cNvGrpSpPr/>
        <p:nvPr/>
      </p:nvGrpSpPr>
      <p:grpSpPr>
        <a:xfrm>
          <a:off x="0" y="0"/>
          <a:ext cx="0" cy="0"/>
          <a:chOff x="0" y="0"/>
          <a:chExt cx="0" cy="0"/>
        </a:xfrm>
      </p:grpSpPr>
      <p:sp>
        <p:nvSpPr>
          <p:cNvPr id="8" name="Rectangle 7"/>
          <p:cNvSpPr/>
          <p:nvPr userDrawn="1"/>
        </p:nvSpPr>
        <p:spPr>
          <a:xfrm>
            <a:off x="239416" y="235458"/>
            <a:ext cx="8665168" cy="4672584"/>
          </a:xfrm>
          <a:prstGeom prst="rect">
            <a:avLst/>
          </a:prstGeom>
          <a:solidFill>
            <a:srgbClr val="009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Title 1"/>
          <p:cNvSpPr>
            <a:spLocks noGrp="1"/>
          </p:cNvSpPr>
          <p:nvPr>
            <p:ph type="ctrTitle"/>
          </p:nvPr>
        </p:nvSpPr>
        <p:spPr>
          <a:xfrm>
            <a:off x="685800" y="1386673"/>
            <a:ext cx="7772400" cy="1989573"/>
          </a:xfrm>
        </p:spPr>
        <p:txBody>
          <a:bodyPr tIns="0" bIns="0">
            <a:noAutofit/>
          </a:bodyPr>
          <a:lstStyle>
            <a:lvl1pPr algn="ctr">
              <a:defRPr sz="4000" b="1">
                <a:solidFill>
                  <a:schemeClr val="bg1"/>
                </a:solidFill>
                <a:latin typeface="Open Sans"/>
                <a:cs typeface="Open Sans"/>
              </a:defRPr>
            </a:lvl1pPr>
          </a:lstStyle>
          <a:p>
            <a:r>
              <a:rPr lang="nb-NO" dirty="0" smtClean="0"/>
              <a:t>Klikk for å redigere tittelstil</a:t>
            </a:r>
            <a:endParaRPr lang="nb-NO" dirty="0"/>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55"/>
          <a:stretch/>
        </p:blipFill>
        <p:spPr bwMode="auto">
          <a:xfrm>
            <a:off x="239416" y="3983452"/>
            <a:ext cx="8665168" cy="72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81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foto m/ boks venstr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9144000" cy="5143500"/>
          </a:xfrm>
        </p:spPr>
        <p:txBody>
          <a:bodyPr lIns="0" tIns="0" rIns="0" bIns="0" anchor="t" anchorCtr="0">
            <a:normAutofit/>
          </a:bodyPr>
          <a:lstStyle>
            <a:lvl1pPr marL="0" indent="0" algn="ctr">
              <a:buNone/>
              <a:defRPr/>
            </a:lvl1pPr>
          </a:lstStyle>
          <a:p>
            <a:r>
              <a:rPr lang="en-US" smtClean="0"/>
              <a:t>Click icon to add picture</a:t>
            </a:r>
            <a:endParaRPr lang="en-US" dirty="0"/>
          </a:p>
        </p:txBody>
      </p:sp>
      <p:sp>
        <p:nvSpPr>
          <p:cNvPr id="8" name="Title 1"/>
          <p:cNvSpPr>
            <a:spLocks noGrp="1"/>
          </p:cNvSpPr>
          <p:nvPr>
            <p:ph type="ctrTitle" hasCustomPrompt="1"/>
          </p:nvPr>
        </p:nvSpPr>
        <p:spPr>
          <a:xfrm>
            <a:off x="440293" y="451104"/>
            <a:ext cx="4131707" cy="4206240"/>
          </a:xfrm>
          <a:solidFill>
            <a:srgbClr val="009639">
              <a:alpha val="80000"/>
            </a:srgbClr>
          </a:solidFill>
        </p:spPr>
        <p:txBody>
          <a:bodyPr lIns="256032" tIns="182880" rIns="255600" bIns="0" anchor="t">
            <a:noAutofit/>
          </a:bodyPr>
          <a:lstStyle>
            <a:lvl1pPr algn="l">
              <a:defRPr sz="4000" b="1" baseline="0">
                <a:solidFill>
                  <a:schemeClr val="bg1"/>
                </a:solidFill>
              </a:defRPr>
            </a:lvl1pPr>
          </a:lstStyle>
          <a:p>
            <a:r>
              <a:rPr lang="nb-NO" dirty="0" smtClean="0"/>
              <a:t>Tekst</a:t>
            </a:r>
            <a:endParaRPr lang="nb-NO" dirty="0"/>
          </a:p>
        </p:txBody>
      </p:sp>
      <p:sp>
        <p:nvSpPr>
          <p:cNvPr id="7" name="Content Placeholder 2"/>
          <p:cNvSpPr>
            <a:spLocks noGrp="1"/>
          </p:cNvSpPr>
          <p:nvPr>
            <p:ph sz="quarter" idx="14"/>
          </p:nvPr>
        </p:nvSpPr>
        <p:spPr>
          <a:xfrm>
            <a:off x="746768" y="1345750"/>
            <a:ext cx="3545622" cy="3108961"/>
          </a:xfrm>
        </p:spPr>
        <p:txBody>
          <a:bodyPr anchor="t">
            <a:normAutofit/>
          </a:bodyPr>
          <a:lstStyle>
            <a:lvl1pPr marL="274320" indent="-274320">
              <a:buClr>
                <a:schemeClr val="bg1"/>
              </a:buClr>
              <a:buFont typeface="Arial" pitchFamily="34" charset="0"/>
              <a:buChar char="•"/>
              <a:defRPr sz="2200" i="1">
                <a:solidFill>
                  <a:schemeClr val="bg1"/>
                </a:solidFill>
                <a:latin typeface="+mj-lt"/>
              </a:defRPr>
            </a:lvl1pPr>
            <a:lvl2pPr marL="548640" indent="-274320">
              <a:buClr>
                <a:schemeClr val="bg1"/>
              </a:buClr>
              <a:buFont typeface="Arial" pitchFamily="34" charset="0"/>
              <a:buChar char="•"/>
              <a:defRPr sz="2200" i="1">
                <a:solidFill>
                  <a:schemeClr val="bg1"/>
                </a:solidFill>
                <a:latin typeface="+mj-lt"/>
              </a:defRPr>
            </a:lvl2pPr>
            <a:lvl3pPr marL="822960" indent="-274320">
              <a:buClr>
                <a:schemeClr val="bg1"/>
              </a:buClr>
              <a:buFont typeface="Arial" pitchFamily="34" charset="0"/>
              <a:buChar char="•"/>
              <a:defRPr sz="2200" i="1">
                <a:solidFill>
                  <a:schemeClr val="bg1"/>
                </a:solidFill>
                <a:latin typeface="+mj-lt"/>
              </a:defRPr>
            </a:lvl3pPr>
            <a:lvl4pPr marL="274320" indent="-274320">
              <a:buClr>
                <a:schemeClr val="accent4"/>
              </a:buClr>
              <a:buFont typeface="Arial" pitchFamily="34" charset="0"/>
              <a:buChar char="•"/>
              <a:defRPr sz="2200">
                <a:latin typeface="+mj-lt"/>
              </a:defRPr>
            </a:lvl4pPr>
            <a:lvl5pPr marL="274320" indent="-274320">
              <a:buClr>
                <a:schemeClr val="accent4"/>
              </a:buClr>
              <a:buFont typeface="Arial" pitchFamily="34" charset="0"/>
              <a:buChar char="•"/>
              <a:defRPr sz="2200">
                <a:latin typeface="+mj-lt"/>
              </a:defRPr>
            </a:lvl5pPr>
          </a:lstStyle>
          <a:p>
            <a:pPr lvl="0"/>
            <a:r>
              <a:rPr lang="nb-NO" dirty="0" smtClean="0"/>
              <a:t>Klikk for å redigere tekststiler i malen</a:t>
            </a:r>
          </a:p>
          <a:p>
            <a:pPr lvl="1"/>
            <a:r>
              <a:rPr lang="en-US" dirty="0" err="1" smtClean="0"/>
              <a:t>Nivå</a:t>
            </a:r>
            <a:r>
              <a:rPr lang="en-US" dirty="0" smtClean="0"/>
              <a:t> 2</a:t>
            </a:r>
          </a:p>
          <a:p>
            <a:pPr lvl="2"/>
            <a:r>
              <a:rPr lang="en-US" dirty="0" err="1" smtClean="0"/>
              <a:t>Nivå</a:t>
            </a:r>
            <a:r>
              <a:rPr lang="en-US" dirty="0" smtClean="0"/>
              <a:t> 3</a:t>
            </a:r>
          </a:p>
        </p:txBody>
      </p:sp>
    </p:spTree>
    <p:extLst>
      <p:ext uri="{BB962C8B-B14F-4D97-AF65-F5344CB8AC3E}">
        <p14:creationId xmlns:p14="http://schemas.microsoft.com/office/powerpoint/2010/main" val="420882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5"/>
            <a:r>
              <a:rPr lang="en-US" dirty="0" smtClean="0"/>
              <a:t>Second level</a:t>
            </a:r>
          </a:p>
        </p:txBody>
      </p:sp>
    </p:spTree>
    <p:extLst>
      <p:ext uri="{BB962C8B-B14F-4D97-AF65-F5344CB8AC3E}">
        <p14:creationId xmlns:p14="http://schemas.microsoft.com/office/powerpoint/2010/main" val="2167841226"/>
      </p:ext>
    </p:extLst>
  </p:cSld>
  <p:clrMap bg1="lt1" tx1="dk1" bg2="lt2" tx2="dk2" accent1="accent1" accent2="accent2" accent3="accent3" accent4="accent4" accent5="accent5" accent6="accent6" hlink="hlink" folHlink="folHlink"/>
  <p:sldLayoutIdLst>
    <p:sldLayoutId id="2147483882" r:id="rId1"/>
    <p:sldLayoutId id="2147483888" r:id="rId2"/>
    <p:sldLayoutId id="2147483894" r:id="rId3"/>
    <p:sldLayoutId id="2147483850" r:id="rId4"/>
    <p:sldLayoutId id="2147483900" r:id="rId5"/>
    <p:sldLayoutId id="2147483914" r:id="rId6"/>
    <p:sldLayoutId id="2147483915" r:id="rId7"/>
    <p:sldLayoutId id="2147483866" r:id="rId8"/>
    <p:sldLayoutId id="2147483874" r:id="rId9"/>
    <p:sldLayoutId id="2147483913" r:id="rId10"/>
    <p:sldLayoutId id="2147483878" r:id="rId11"/>
    <p:sldLayoutId id="2147483916" r:id="rId12"/>
    <p:sldLayoutId id="2147483858" r:id="rId13"/>
    <p:sldLayoutId id="2147483854" r:id="rId14"/>
    <p:sldLayoutId id="2147483912" r:id="rId15"/>
    <p:sldLayoutId id="214748391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4000" b="1" kern="1200">
          <a:solidFill>
            <a:schemeClr val="tx1"/>
          </a:solidFill>
          <a:latin typeface="Open Sans"/>
          <a:ea typeface="+mj-ea"/>
          <a:cs typeface="Open Sans"/>
        </a:defRPr>
      </a:lvl1pPr>
    </p:titleStyle>
    <p:bodyStyle>
      <a:lvl1pPr marL="0" indent="-182880" algn="l" defTabSz="457200" rtl="0" eaLnBrk="1" latinLnBrk="0" hangingPunct="1">
        <a:spcBef>
          <a:spcPts val="600"/>
        </a:spcBef>
        <a:buClr>
          <a:srgbClr val="333F48"/>
        </a:buClr>
        <a:buFont typeface="Arial" pitchFamily="34" charset="0"/>
        <a:buChar char="•"/>
        <a:defRPr sz="2200" kern="1200">
          <a:solidFill>
            <a:schemeClr val="tx1"/>
          </a:solidFill>
          <a:latin typeface="+mj-lt"/>
          <a:ea typeface="+mn-ea"/>
          <a:cs typeface="Open Sans"/>
        </a:defRPr>
      </a:lvl1pPr>
      <a:lvl2pPr marL="0" indent="-182880" algn="l" defTabSz="457200" rtl="0" eaLnBrk="1" latinLnBrk="0" hangingPunct="1">
        <a:spcBef>
          <a:spcPts val="600"/>
        </a:spcBef>
        <a:buClr>
          <a:schemeClr val="tx2"/>
        </a:buClr>
        <a:buFont typeface="Arial" pitchFamily="34" charset="0"/>
        <a:buChar char="•"/>
        <a:defRPr sz="1000" kern="1200">
          <a:solidFill>
            <a:schemeClr val="tx1"/>
          </a:solidFill>
          <a:latin typeface="Open Sans"/>
          <a:ea typeface="+mn-ea"/>
          <a:cs typeface="Open Sans"/>
        </a:defRPr>
      </a:lvl2pPr>
      <a:lvl3pPr marL="0" indent="0" algn="l" defTabSz="457200" rtl="0" eaLnBrk="1" latinLnBrk="0" hangingPunct="1">
        <a:spcBef>
          <a:spcPts val="600"/>
        </a:spcBef>
        <a:buClr>
          <a:schemeClr val="tx2"/>
        </a:buClr>
        <a:buFont typeface="Arial" pitchFamily="34" charset="0"/>
        <a:buNone/>
        <a:defRPr sz="1200" kern="1200">
          <a:solidFill>
            <a:schemeClr val="tx1"/>
          </a:solidFill>
          <a:latin typeface="+mj-lt"/>
          <a:ea typeface="+mn-ea"/>
          <a:cs typeface="Open Sans"/>
        </a:defRPr>
      </a:lvl3pPr>
      <a:lvl4pPr marL="0" indent="-182880" algn="l" defTabSz="457200" rtl="0" eaLnBrk="1" latinLnBrk="0" hangingPunct="1">
        <a:spcBef>
          <a:spcPts val="600"/>
        </a:spcBef>
        <a:buClr>
          <a:schemeClr val="tx2"/>
        </a:buClr>
        <a:buFont typeface="Arial" pitchFamily="34" charset="0"/>
        <a:buChar char="•"/>
        <a:defRPr sz="1200" kern="1200">
          <a:solidFill>
            <a:schemeClr val="tx1"/>
          </a:solidFill>
          <a:latin typeface="+mj-lt"/>
          <a:ea typeface="+mn-ea"/>
          <a:cs typeface="Open Sans"/>
        </a:defRPr>
      </a:lvl4pPr>
      <a:lvl5pPr marL="0" indent="-182880" algn="l" defTabSz="457200" rtl="0" eaLnBrk="1" latinLnBrk="0" hangingPunct="1">
        <a:spcBef>
          <a:spcPts val="600"/>
        </a:spcBef>
        <a:buClr>
          <a:schemeClr val="tx2"/>
        </a:buClr>
        <a:buFont typeface="Arial" pitchFamily="34" charset="0"/>
        <a:buChar char="•"/>
        <a:defRPr sz="1200" kern="1200">
          <a:solidFill>
            <a:schemeClr val="tx1"/>
          </a:solidFill>
          <a:latin typeface="+mj-lt"/>
          <a:ea typeface="+mn-ea"/>
          <a:cs typeface="Open Sans"/>
        </a:defRPr>
      </a:lvl5pPr>
      <a:lvl6pPr marL="365760" indent="-182880" algn="l" defTabSz="457200" rtl="0" eaLnBrk="1" latinLnBrk="0" hangingPunct="1">
        <a:spcBef>
          <a:spcPct val="20000"/>
        </a:spcBef>
        <a:buClr>
          <a:srgbClr val="333F48"/>
        </a:buClr>
        <a:buFont typeface="Arial"/>
        <a:buChar char="•"/>
        <a:defRPr sz="2200" kern="1200">
          <a:solidFill>
            <a:schemeClr val="tx1"/>
          </a:solidFill>
          <a:latin typeface="+mj-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tm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4.tm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7" Type="http://schemas.openxmlformats.org/officeDocument/2006/relationships/image" Target="../media/image14.tm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11.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sz="3200" dirty="0" smtClean="0"/>
              <a:t>B</a:t>
            </a:r>
            <a:r>
              <a:rPr lang="nb-NO" sz="2800" dirty="0" smtClean="0"/>
              <a:t>edre </a:t>
            </a:r>
            <a:r>
              <a:rPr lang="nb-NO" sz="3200" dirty="0" smtClean="0"/>
              <a:t>T</a:t>
            </a:r>
            <a:r>
              <a:rPr lang="nb-NO" sz="2800" dirty="0" smtClean="0"/>
              <a:t>verrfaglig </a:t>
            </a:r>
            <a:r>
              <a:rPr lang="nb-NO" sz="3200" dirty="0" smtClean="0"/>
              <a:t>I</a:t>
            </a:r>
            <a:r>
              <a:rPr lang="nb-NO" sz="2800" dirty="0" smtClean="0"/>
              <a:t>nnsats (BTI)</a:t>
            </a:r>
            <a:endParaRPr lang="nb-NO" sz="2800" dirty="0"/>
          </a:p>
        </p:txBody>
      </p:sp>
      <p:sp>
        <p:nvSpPr>
          <p:cNvPr id="3" name="Undertittel 2"/>
          <p:cNvSpPr>
            <a:spLocks noGrp="1"/>
          </p:cNvSpPr>
          <p:nvPr>
            <p:ph type="subTitle" idx="1"/>
          </p:nvPr>
        </p:nvSpPr>
        <p:spPr>
          <a:xfrm>
            <a:off x="930081" y="1840232"/>
            <a:ext cx="6400800" cy="1662093"/>
          </a:xfrm>
        </p:spPr>
        <p:txBody>
          <a:bodyPr/>
          <a:lstStyle/>
          <a:p>
            <a:endParaRPr lang="nb-NO" sz="1600" dirty="0" smtClean="0"/>
          </a:p>
          <a:p>
            <a:r>
              <a:rPr lang="nb-NO" sz="2400" dirty="0" smtClean="0"/>
              <a:t>Taushetsplikt, samtykke og barnets beste</a:t>
            </a:r>
          </a:p>
          <a:p>
            <a:endParaRPr lang="nb-NO" sz="1800" dirty="0" smtClean="0"/>
          </a:p>
          <a:p>
            <a:pPr algn="r"/>
            <a:endParaRPr lang="nb-NO" sz="1200" b="1" dirty="0" smtClean="0"/>
          </a:p>
          <a:p>
            <a:pPr algn="r"/>
            <a:endParaRPr lang="nb-NO" sz="1200" b="1" dirty="0"/>
          </a:p>
          <a:p>
            <a:pPr algn="r"/>
            <a:r>
              <a:rPr lang="nb-NO" sz="1100" dirty="0" smtClean="0"/>
              <a:t>10. sept. 2019</a:t>
            </a:r>
          </a:p>
          <a:p>
            <a:pPr algn="r"/>
            <a:r>
              <a:rPr lang="nb-NO" sz="1100" b="1" dirty="0" smtClean="0"/>
              <a:t>Bjørn Stokvold</a:t>
            </a:r>
            <a:endParaRPr lang="nb-NO" sz="1100" b="1" dirty="0"/>
          </a:p>
          <a:p>
            <a:pPr algn="r"/>
            <a:r>
              <a:rPr lang="nb-NO" sz="900" i="1" dirty="0" smtClean="0"/>
              <a:t>kommuneadvokat</a:t>
            </a:r>
            <a:endParaRPr lang="nb-NO" sz="900" i="1" dirty="0"/>
          </a:p>
        </p:txBody>
      </p:sp>
    </p:spTree>
    <p:extLst>
      <p:ext uri="{BB962C8B-B14F-4D97-AF65-F5344CB8AC3E}">
        <p14:creationId xmlns:p14="http://schemas.microsoft.com/office/powerpoint/2010/main" val="51165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descr="Skjermutklipp"/>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45221" y="314542"/>
            <a:ext cx="7773988" cy="3865598"/>
          </a:xfrm>
          <a:ln>
            <a:solidFill>
              <a:schemeClr val="accent1"/>
            </a:solidFill>
          </a:ln>
        </p:spPr>
      </p:pic>
    </p:spTree>
    <p:extLst>
      <p:ext uri="{BB962C8B-B14F-4D97-AF65-F5344CB8AC3E}">
        <p14:creationId xmlns:p14="http://schemas.microsoft.com/office/powerpoint/2010/main" val="43320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t>
            </a:r>
            <a:endParaRPr lang="nb-NO" dirty="0"/>
          </a:p>
        </p:txBody>
      </p:sp>
      <p:sp>
        <p:nvSpPr>
          <p:cNvPr id="3" name="Plassholder for innhold 2"/>
          <p:cNvSpPr>
            <a:spLocks noGrp="1"/>
          </p:cNvSpPr>
          <p:nvPr>
            <p:ph sz="quarter" idx="10"/>
          </p:nvPr>
        </p:nvSpPr>
        <p:spPr>
          <a:solidFill>
            <a:schemeClr val="tx2"/>
          </a:solidFill>
        </p:spPr>
        <p:txBody>
          <a:bodyPr/>
          <a:lstStyle/>
          <a:p>
            <a:pPr marL="0" indent="0">
              <a:buNone/>
            </a:pPr>
            <a:endParaRPr lang="nb-NO" dirty="0" smtClean="0"/>
          </a:p>
          <a:p>
            <a:pPr marL="0" indent="0">
              <a:buNone/>
            </a:pPr>
            <a:endParaRPr lang="nb-NO" dirty="0"/>
          </a:p>
          <a:p>
            <a:pPr marL="0" indent="0">
              <a:buNone/>
            </a:pPr>
            <a:endParaRPr lang="nb-NO" dirty="0" smtClean="0"/>
          </a:p>
          <a:p>
            <a:pPr marL="0" indent="0" algn="ctr">
              <a:buNone/>
            </a:pPr>
            <a:r>
              <a:rPr lang="nb-NO" b="1" u="sng" dirty="0" smtClean="0">
                <a:solidFill>
                  <a:schemeClr val="bg1"/>
                </a:solidFill>
              </a:rPr>
              <a:t>Samtykke</a:t>
            </a:r>
            <a:r>
              <a:rPr lang="nb-NO" b="1" dirty="0" smtClean="0">
                <a:solidFill>
                  <a:schemeClr val="bg1"/>
                </a:solidFill>
              </a:rPr>
              <a:t> til fritak fra taushetsplikt</a:t>
            </a:r>
          </a:p>
        </p:txBody>
      </p:sp>
    </p:spTree>
    <p:extLst>
      <p:ext uri="{BB962C8B-B14F-4D97-AF65-F5344CB8AC3E}">
        <p14:creationId xmlns:p14="http://schemas.microsoft.com/office/powerpoint/2010/main" val="353240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t>Forvaltningsloven § 13 a.</a:t>
            </a:r>
            <a:endParaRPr lang="nb-NO" sz="2200" dirty="0"/>
          </a:p>
        </p:txBody>
      </p:sp>
      <p:sp>
        <p:nvSpPr>
          <p:cNvPr id="3" name="Plassholder for innhold 2"/>
          <p:cNvSpPr>
            <a:spLocks noGrp="1"/>
          </p:cNvSpPr>
          <p:nvPr>
            <p:ph sz="quarter" idx="10"/>
          </p:nvPr>
        </p:nvSpPr>
        <p:spPr>
          <a:xfrm>
            <a:off x="459835" y="993446"/>
            <a:ext cx="5462663" cy="3876675"/>
          </a:xfrm>
        </p:spPr>
        <p:txBody>
          <a:bodyPr>
            <a:normAutofit/>
          </a:bodyPr>
          <a:lstStyle/>
          <a:p>
            <a:pPr marL="0" indent="0">
              <a:buNone/>
            </a:pPr>
            <a:r>
              <a:rPr lang="nb-NO" dirty="0" smtClean="0"/>
              <a:t>	</a:t>
            </a:r>
          </a:p>
          <a:p>
            <a:pPr marL="0" indent="0">
              <a:buNone/>
            </a:pPr>
            <a:endParaRPr lang="nb-NO" sz="2400" i="1" dirty="0" smtClean="0"/>
          </a:p>
          <a:p>
            <a:pPr marL="0" indent="0">
              <a:buNone/>
            </a:pPr>
            <a:r>
              <a:rPr lang="nb-NO" sz="1400" i="1" dirty="0" smtClean="0"/>
              <a:t>«Taushetsplikt er </a:t>
            </a:r>
            <a:r>
              <a:rPr lang="nb-NO" sz="1400" b="1" i="1" dirty="0" smtClean="0"/>
              <a:t>ikke til hinder for </a:t>
            </a:r>
            <a:r>
              <a:rPr lang="nb-NO" sz="1400" i="1" dirty="0" smtClean="0"/>
              <a:t>[…] </a:t>
            </a:r>
            <a:r>
              <a:rPr lang="nb-NO" sz="1400" i="1" dirty="0" smtClean="0"/>
              <a:t>at </a:t>
            </a:r>
            <a:r>
              <a:rPr lang="nb-NO" sz="1400" i="1" dirty="0" smtClean="0"/>
              <a:t>opplysninger gjøres kjent for dem som de gjelder, </a:t>
            </a:r>
            <a:r>
              <a:rPr lang="nb-NO" sz="1400" i="1" dirty="0" smtClean="0"/>
              <a:t>eller </a:t>
            </a:r>
            <a:r>
              <a:rPr lang="nb-NO" sz="1400" i="1" dirty="0" smtClean="0"/>
              <a:t>for </a:t>
            </a:r>
            <a:r>
              <a:rPr lang="nb-NO" sz="1400" b="1" i="1" dirty="0" smtClean="0"/>
              <a:t>andre </a:t>
            </a:r>
            <a:r>
              <a:rPr lang="nb-NO" sz="1400" i="1" dirty="0" smtClean="0"/>
              <a:t>i </a:t>
            </a:r>
            <a:r>
              <a:rPr lang="nb-NO" sz="1400" i="1" dirty="0" smtClean="0"/>
              <a:t>den utstrekning de som har krav på taushet </a:t>
            </a:r>
            <a:r>
              <a:rPr lang="nb-NO" sz="1400" b="1" i="1" dirty="0" smtClean="0"/>
              <a:t>samtykker</a:t>
            </a:r>
            <a:r>
              <a:rPr lang="nb-NO" sz="1400" i="1" dirty="0" smtClean="0"/>
              <a:t>…»</a:t>
            </a:r>
            <a:endParaRPr lang="nb-NO" sz="1400" dirty="0" smtClean="0"/>
          </a:p>
          <a:p>
            <a:pPr marL="0" indent="0">
              <a:buNone/>
            </a:pPr>
            <a:endParaRPr lang="nb-NO" sz="1400" i="1" dirty="0" smtClean="0"/>
          </a:p>
          <a:p>
            <a:pPr marL="0" indent="0">
              <a:buNone/>
            </a:pPr>
            <a:endParaRPr lang="nb-NO" sz="1400" i="1" dirty="0"/>
          </a:p>
          <a:p>
            <a:pPr marL="0" indent="0">
              <a:buNone/>
            </a:pPr>
            <a:r>
              <a:rPr lang="nb-NO" sz="1400" dirty="0" smtClean="0"/>
              <a:t>Samtykkeregler også i særlovgivningen</a:t>
            </a:r>
            <a:endParaRPr lang="nb-NO" sz="1400" dirty="0" smtClean="0">
              <a:solidFill>
                <a:srgbClr val="FF0000"/>
              </a:solidFill>
            </a:endParaRP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072" y="0"/>
            <a:ext cx="1105210" cy="1657815"/>
          </a:xfrm>
          <a:prstGeom prst="rect">
            <a:avLst/>
          </a:prstGeom>
        </p:spPr>
      </p:pic>
    </p:spTree>
    <p:extLst>
      <p:ext uri="{BB962C8B-B14F-4D97-AF65-F5344CB8AC3E}">
        <p14:creationId xmlns:p14="http://schemas.microsoft.com/office/powerpoint/2010/main" val="259582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t>Informert samtykke</a:t>
            </a:r>
            <a:endParaRPr lang="nb-NO" sz="2200" dirty="0"/>
          </a:p>
        </p:txBody>
      </p:sp>
      <p:sp>
        <p:nvSpPr>
          <p:cNvPr id="3" name="Plassholder for innhold 2"/>
          <p:cNvSpPr>
            <a:spLocks noGrp="1"/>
          </p:cNvSpPr>
          <p:nvPr>
            <p:ph sz="quarter" idx="10"/>
          </p:nvPr>
        </p:nvSpPr>
        <p:spPr/>
        <p:txBody>
          <a:bodyPr>
            <a:normAutofit/>
          </a:bodyPr>
          <a:lstStyle/>
          <a:p>
            <a:endParaRPr lang="nb-NO" sz="1400" dirty="0" smtClean="0"/>
          </a:p>
          <a:p>
            <a:r>
              <a:rPr lang="nb-NO" sz="1400" dirty="0" smtClean="0"/>
              <a:t>Skriftlighet</a:t>
            </a:r>
          </a:p>
          <a:p>
            <a:endParaRPr lang="nb-NO" sz="1400" dirty="0"/>
          </a:p>
          <a:p>
            <a:r>
              <a:rPr lang="nb-NO" sz="1400" dirty="0" smtClean="0"/>
              <a:t>Vær tydelig på:</a:t>
            </a:r>
          </a:p>
          <a:p>
            <a:pPr lvl="1"/>
            <a:r>
              <a:rPr lang="nb-NO" sz="1400" dirty="0" smtClean="0"/>
              <a:t>Hvilke opplysninger legges ut</a:t>
            </a:r>
          </a:p>
          <a:p>
            <a:pPr lvl="1"/>
            <a:r>
              <a:rPr lang="nb-NO" sz="1400" dirty="0" smtClean="0"/>
              <a:t>Hva opplysningene skal brukes til</a:t>
            </a:r>
          </a:p>
          <a:p>
            <a:pPr lvl="1"/>
            <a:r>
              <a:rPr lang="nb-NO" sz="1400" dirty="0"/>
              <a:t>H</a:t>
            </a:r>
            <a:r>
              <a:rPr lang="nb-NO" sz="1400" dirty="0" smtClean="0"/>
              <a:t>vem, hvilke stillinger har tilgang til loggen</a:t>
            </a:r>
          </a:p>
          <a:p>
            <a:pPr lvl="1"/>
            <a:r>
              <a:rPr lang="nb-NO" sz="1400" dirty="0" smtClean="0"/>
              <a:t>Hvor lenge blir opplysningene tilgjengelig</a:t>
            </a:r>
            <a:endParaRPr lang="nb-NO" sz="1400" dirty="0"/>
          </a:p>
          <a:p>
            <a:pPr lvl="1"/>
            <a:endParaRPr lang="nb-NO" sz="1400" dirty="0"/>
          </a:p>
          <a:p>
            <a:r>
              <a:rPr lang="nb-NO" sz="1400" dirty="0" smtClean="0"/>
              <a:t>Trenger barnet å høres? JA, alltid, hver gang! (i følge enkelte)</a:t>
            </a:r>
          </a:p>
          <a:p>
            <a:endParaRPr lang="nb-NO" sz="1400" dirty="0"/>
          </a:p>
          <a:p>
            <a:r>
              <a:rPr lang="nb-NO" sz="1400" dirty="0" smtClean="0"/>
              <a:t>Informert samtykke skaper tillit!</a:t>
            </a:r>
          </a:p>
        </p:txBody>
      </p:sp>
    </p:spTree>
    <p:extLst>
      <p:ext uri="{BB962C8B-B14F-4D97-AF65-F5344CB8AC3E}">
        <p14:creationId xmlns:p14="http://schemas.microsoft.com/office/powerpoint/2010/main" val="48751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smtClean="0"/>
              <a:t>.</a:t>
            </a:r>
            <a:endParaRPr lang="nb-NO" sz="2400" dirty="0"/>
          </a:p>
        </p:txBody>
      </p:sp>
      <p:pic>
        <p:nvPicPr>
          <p:cNvPr id="6" name="Plassholder for innhold 5" descr="Skjermutklipp"/>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92938" y="84887"/>
            <a:ext cx="3988944" cy="4948628"/>
          </a:xfrm>
        </p:spPr>
      </p:pic>
      <p:pic>
        <p:nvPicPr>
          <p:cNvPr id="7" name="Bilde 6" descr="Skjermut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588" y="314542"/>
            <a:ext cx="4037990" cy="4037990"/>
          </a:xfrm>
          <a:prstGeom prst="rect">
            <a:avLst/>
          </a:prstGeom>
        </p:spPr>
      </p:pic>
    </p:spTree>
    <p:extLst>
      <p:ext uri="{BB962C8B-B14F-4D97-AF65-F5344CB8AC3E}">
        <p14:creationId xmlns:p14="http://schemas.microsoft.com/office/powerpoint/2010/main" val="281518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t>Samtykkekompetanse </a:t>
            </a:r>
            <a:endParaRPr lang="nb-NO" sz="2200" dirty="0"/>
          </a:p>
        </p:txBody>
      </p:sp>
      <p:sp>
        <p:nvSpPr>
          <p:cNvPr id="3" name="Plassholder for innhold 2"/>
          <p:cNvSpPr>
            <a:spLocks noGrp="1"/>
          </p:cNvSpPr>
          <p:nvPr>
            <p:ph sz="quarter" idx="10"/>
          </p:nvPr>
        </p:nvSpPr>
        <p:spPr>
          <a:xfrm>
            <a:off x="459833" y="835854"/>
            <a:ext cx="4646177" cy="4160427"/>
          </a:xfrm>
        </p:spPr>
        <p:txBody>
          <a:bodyPr>
            <a:normAutofit fontScale="62500" lnSpcReduction="20000"/>
          </a:bodyPr>
          <a:lstStyle/>
          <a:p>
            <a:endParaRPr lang="nb-NO" dirty="0" smtClean="0"/>
          </a:p>
          <a:p>
            <a:r>
              <a:rPr lang="nb-NO" dirty="0" smtClean="0"/>
              <a:t>Foreldreansvar, barneloven (den folkeregistrerte forelderen)</a:t>
            </a:r>
            <a:endParaRPr lang="nb-NO" dirty="0"/>
          </a:p>
          <a:p>
            <a:endParaRPr lang="nb-NO" dirty="0" smtClean="0"/>
          </a:p>
          <a:p>
            <a:r>
              <a:rPr lang="nb-NO" dirty="0" smtClean="0"/>
              <a:t>Når barnet selv kan samtykke:</a:t>
            </a:r>
          </a:p>
          <a:p>
            <a:pPr lvl="1"/>
            <a:r>
              <a:rPr lang="nb-NO" sz="1800" dirty="0" smtClean="0"/>
              <a:t>Barnevern 15 år</a:t>
            </a:r>
          </a:p>
          <a:p>
            <a:pPr lvl="1"/>
            <a:r>
              <a:rPr lang="nb-NO" sz="1800" dirty="0" smtClean="0"/>
              <a:t>Helse 16 år/12-16 år</a:t>
            </a:r>
          </a:p>
          <a:p>
            <a:pPr lvl="1"/>
            <a:r>
              <a:rPr lang="nb-NO" sz="1800" dirty="0" smtClean="0"/>
              <a:t>Yngre barn? Jf. Barnekonvensjonen, ingen aldersgrense</a:t>
            </a:r>
          </a:p>
          <a:p>
            <a:endParaRPr lang="nb-NO" dirty="0" smtClean="0"/>
          </a:p>
          <a:p>
            <a:r>
              <a:rPr lang="nb-NO" dirty="0" smtClean="0"/>
              <a:t>Samtykke må være informert og skriftlig (eller nedtegnes etter at det er gitt muntlig)</a:t>
            </a:r>
          </a:p>
          <a:p>
            <a:endParaRPr lang="nb-NO" dirty="0" smtClean="0"/>
          </a:p>
          <a:p>
            <a:r>
              <a:rPr lang="nb-NO" dirty="0" smtClean="0"/>
              <a:t>Samtykke som dynamisk dokument</a:t>
            </a:r>
          </a:p>
          <a:p>
            <a:endParaRPr lang="nb-NO" dirty="0" smtClean="0"/>
          </a:p>
          <a:p>
            <a:r>
              <a:rPr lang="nb-NO" dirty="0" smtClean="0"/>
              <a:t>Samtykke kan trekkes tilbake, og det kan stilles betingelser, jf. FVL § 13a nr. 1</a:t>
            </a:r>
          </a:p>
          <a:p>
            <a:endParaRPr lang="nb-NO" dirty="0" smtClean="0"/>
          </a:p>
          <a:p>
            <a:r>
              <a:rPr lang="nb-NO" dirty="0" smtClean="0"/>
              <a:t>Hva </a:t>
            </a:r>
            <a:r>
              <a:rPr lang="nb-NO" dirty="0" smtClean="0"/>
              <a:t>hvis samtykke </a:t>
            </a:r>
            <a:r>
              <a:rPr lang="nb-NO" dirty="0" smtClean="0"/>
              <a:t>ikke gis?</a:t>
            </a:r>
            <a:endParaRPr lang="nb-NO" dirty="0"/>
          </a:p>
        </p:txBody>
      </p:sp>
    </p:spTree>
    <p:extLst>
      <p:ext uri="{BB962C8B-B14F-4D97-AF65-F5344CB8AC3E}">
        <p14:creationId xmlns:p14="http://schemas.microsoft.com/office/powerpoint/2010/main" val="230010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descr="Skjermutklipp"/>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5184" y="314542"/>
            <a:ext cx="8084025" cy="3336473"/>
          </a:xfrm>
          <a:ln>
            <a:solidFill>
              <a:schemeClr val="accent1"/>
            </a:solidFill>
          </a:ln>
        </p:spPr>
      </p:pic>
    </p:spTree>
    <p:extLst>
      <p:ext uri="{BB962C8B-B14F-4D97-AF65-F5344CB8AC3E}">
        <p14:creationId xmlns:p14="http://schemas.microsoft.com/office/powerpoint/2010/main" val="307870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descr="Skjermutklipp"/>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44174" y="314542"/>
            <a:ext cx="7948893" cy="2183331"/>
          </a:xfrm>
          <a:ln>
            <a:solidFill>
              <a:schemeClr val="accent1"/>
            </a:solidFill>
          </a:ln>
        </p:spPr>
      </p:pic>
    </p:spTree>
    <p:extLst>
      <p:ext uri="{BB962C8B-B14F-4D97-AF65-F5344CB8AC3E}">
        <p14:creationId xmlns:p14="http://schemas.microsoft.com/office/powerpoint/2010/main" val="234285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t>
            </a:r>
          </a:p>
        </p:txBody>
      </p:sp>
      <p:sp>
        <p:nvSpPr>
          <p:cNvPr id="3" name="Plassholder for innhold 2"/>
          <p:cNvSpPr>
            <a:spLocks noGrp="1"/>
          </p:cNvSpPr>
          <p:nvPr>
            <p:ph sz="quarter" idx="10"/>
          </p:nvPr>
        </p:nvSpPr>
        <p:spPr>
          <a:solidFill>
            <a:schemeClr val="accent1"/>
          </a:solidFill>
        </p:spPr>
        <p:txBody>
          <a:bodyPr/>
          <a:lstStyle/>
          <a:p>
            <a:pPr marL="0" indent="0">
              <a:buNone/>
            </a:pPr>
            <a:endParaRPr lang="nb-NO" dirty="0" smtClean="0"/>
          </a:p>
          <a:p>
            <a:pPr marL="0" indent="0">
              <a:buNone/>
            </a:pPr>
            <a:endParaRPr lang="nb-NO" dirty="0"/>
          </a:p>
          <a:p>
            <a:pPr marL="0" indent="0">
              <a:buNone/>
            </a:pPr>
            <a:endParaRPr lang="nb-NO" dirty="0"/>
          </a:p>
          <a:p>
            <a:pPr marL="0" indent="0" algn="ctr">
              <a:buNone/>
            </a:pPr>
            <a:r>
              <a:rPr lang="nb-NO" sz="2000" b="1" dirty="0" smtClean="0">
                <a:solidFill>
                  <a:schemeClr val="bg1"/>
                </a:solidFill>
              </a:rPr>
              <a:t>Opplysningsplikt </a:t>
            </a:r>
            <a:endParaRPr lang="nb-NO" sz="2000" b="1" dirty="0">
              <a:solidFill>
                <a:schemeClr val="bg1"/>
              </a:solidFill>
            </a:endParaRPr>
          </a:p>
        </p:txBody>
      </p:sp>
    </p:spTree>
    <p:extLst>
      <p:ext uri="{BB962C8B-B14F-4D97-AF65-F5344CB8AC3E}">
        <p14:creationId xmlns:p14="http://schemas.microsoft.com/office/powerpoint/2010/main" val="360307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t>Opplysningsplikt</a:t>
            </a:r>
            <a:endParaRPr lang="nb-NO" sz="2200" dirty="0"/>
          </a:p>
        </p:txBody>
      </p:sp>
      <p:sp>
        <p:nvSpPr>
          <p:cNvPr id="3" name="Plassholder for innhold 2"/>
          <p:cNvSpPr>
            <a:spLocks noGrp="1"/>
          </p:cNvSpPr>
          <p:nvPr>
            <p:ph sz="quarter" idx="10"/>
          </p:nvPr>
        </p:nvSpPr>
        <p:spPr>
          <a:xfrm>
            <a:off x="459833" y="933973"/>
            <a:ext cx="5694782" cy="3876675"/>
          </a:xfrm>
        </p:spPr>
        <p:txBody>
          <a:bodyPr>
            <a:normAutofit/>
          </a:bodyPr>
          <a:lstStyle/>
          <a:p>
            <a:pPr marL="0" indent="0">
              <a:lnSpc>
                <a:spcPct val="130000"/>
              </a:lnSpc>
              <a:buNone/>
              <a:defRPr/>
            </a:pPr>
            <a:endParaRPr lang="nb-NO" altLang="nb-NO" sz="1400" b="1" dirty="0" smtClean="0"/>
          </a:p>
          <a:p>
            <a:pPr marL="0" indent="0">
              <a:lnSpc>
                <a:spcPct val="130000"/>
              </a:lnSpc>
              <a:buNone/>
              <a:defRPr/>
            </a:pPr>
            <a:r>
              <a:rPr lang="nb-NO" altLang="nb-NO" sz="1400" b="1" dirty="0" smtClean="0"/>
              <a:t>Opplysningsplikt </a:t>
            </a:r>
            <a:r>
              <a:rPr lang="nb-NO" altLang="nb-NO" sz="1400" b="1" dirty="0" smtClean="0"/>
              <a:t>til barnevernet </a:t>
            </a:r>
            <a:r>
              <a:rPr lang="nb-NO" altLang="nb-NO" sz="1400" dirty="0" smtClean="0"/>
              <a:t>når </a:t>
            </a:r>
            <a:r>
              <a:rPr lang="nb-NO" altLang="nb-NO" sz="1400" dirty="0" smtClean="0"/>
              <a:t>det er </a:t>
            </a:r>
            <a:r>
              <a:rPr lang="nb-NO" altLang="nb-NO" sz="1400" b="1" dirty="0" smtClean="0"/>
              <a:t>grunn til å tro </a:t>
            </a:r>
          </a:p>
          <a:p>
            <a:pPr marL="0" indent="0">
              <a:lnSpc>
                <a:spcPct val="130000"/>
              </a:lnSpc>
              <a:buNone/>
              <a:defRPr/>
            </a:pPr>
            <a:r>
              <a:rPr lang="nb-NO" altLang="nb-NO" sz="1400" dirty="0" smtClean="0"/>
              <a:t>at barn er utsatt for </a:t>
            </a:r>
            <a:r>
              <a:rPr lang="nb-NO" altLang="nb-NO" sz="1400" b="1" dirty="0" smtClean="0"/>
              <a:t>mishandling </a:t>
            </a:r>
            <a:r>
              <a:rPr lang="nb-NO" altLang="nb-NO" sz="1400" b="1" dirty="0" smtClean="0"/>
              <a:t>eller alvorlig omsorgssvikt </a:t>
            </a:r>
          </a:p>
          <a:p>
            <a:pPr marL="0" indent="0">
              <a:lnSpc>
                <a:spcPct val="130000"/>
              </a:lnSpc>
              <a:buNone/>
              <a:defRPr/>
            </a:pPr>
            <a:r>
              <a:rPr lang="nb-NO" altLang="nb-NO" sz="1400" dirty="0" smtClean="0"/>
              <a:t>(</a:t>
            </a:r>
            <a:r>
              <a:rPr lang="nb-NO" altLang="nb-NO" sz="1400" dirty="0" smtClean="0">
                <a:solidFill>
                  <a:srgbClr val="FF0000"/>
                </a:solidFill>
              </a:rPr>
              <a:t>o</a:t>
            </a:r>
            <a:r>
              <a:rPr lang="nb-NO" altLang="nb-NO" sz="1200" dirty="0" smtClean="0">
                <a:solidFill>
                  <a:srgbClr val="FF0000"/>
                </a:solidFill>
              </a:rPr>
              <a:t>pplæringsloven </a:t>
            </a:r>
            <a:r>
              <a:rPr lang="nb-NO" altLang="nb-NO" sz="1200" dirty="0">
                <a:solidFill>
                  <a:srgbClr val="FF0000"/>
                </a:solidFill>
              </a:rPr>
              <a:t>§ </a:t>
            </a:r>
            <a:r>
              <a:rPr lang="nb-NO" altLang="nb-NO" sz="1200" dirty="0" smtClean="0">
                <a:solidFill>
                  <a:srgbClr val="FF0000"/>
                </a:solidFill>
              </a:rPr>
              <a:t>15-3, Barnehageloven </a:t>
            </a:r>
            <a:r>
              <a:rPr lang="nb-NO" altLang="nb-NO" sz="1200" dirty="0">
                <a:solidFill>
                  <a:srgbClr val="FF0000"/>
                </a:solidFill>
              </a:rPr>
              <a:t>§ 22 </a:t>
            </a:r>
            <a:r>
              <a:rPr lang="nb-NO" altLang="nb-NO" sz="1200" dirty="0" smtClean="0">
                <a:solidFill>
                  <a:srgbClr val="FF0000"/>
                </a:solidFill>
              </a:rPr>
              <a:t>og </a:t>
            </a:r>
            <a:r>
              <a:rPr lang="nb-NO" altLang="nb-NO" sz="1200" dirty="0" err="1" smtClean="0">
                <a:solidFill>
                  <a:srgbClr val="FF0000"/>
                </a:solidFill>
              </a:rPr>
              <a:t>Helsepersonelloven</a:t>
            </a:r>
            <a:r>
              <a:rPr lang="nb-NO" altLang="nb-NO" sz="1200" dirty="0" smtClean="0">
                <a:solidFill>
                  <a:srgbClr val="FF0000"/>
                </a:solidFill>
              </a:rPr>
              <a:t> </a:t>
            </a:r>
            <a:r>
              <a:rPr lang="nb-NO" altLang="nb-NO" sz="1200" dirty="0">
                <a:solidFill>
                  <a:srgbClr val="FF0000"/>
                </a:solidFill>
              </a:rPr>
              <a:t>§ </a:t>
            </a:r>
            <a:r>
              <a:rPr lang="nb-NO" altLang="nb-NO" sz="1200" dirty="0" smtClean="0">
                <a:solidFill>
                  <a:srgbClr val="FF0000"/>
                </a:solidFill>
              </a:rPr>
              <a:t>33, sosialtjenesteloven § 45</a:t>
            </a:r>
            <a:r>
              <a:rPr lang="nb-NO" altLang="nb-NO" sz="1200" dirty="0" smtClean="0"/>
              <a:t>)</a:t>
            </a:r>
            <a:endParaRPr lang="nb-NO" altLang="nb-NO" sz="1200" dirty="0"/>
          </a:p>
          <a:p>
            <a:pPr>
              <a:lnSpc>
                <a:spcPct val="130000"/>
              </a:lnSpc>
              <a:defRPr/>
            </a:pPr>
            <a:endParaRPr lang="nb-NO" altLang="nb-NO" sz="1400" dirty="0" smtClean="0"/>
          </a:p>
          <a:p>
            <a:pPr marL="0" indent="0">
              <a:lnSpc>
                <a:spcPct val="130000"/>
              </a:lnSpc>
              <a:buNone/>
              <a:defRPr/>
            </a:pPr>
            <a:r>
              <a:rPr lang="nb-NO" altLang="nb-NO" sz="1400" b="1" dirty="0" smtClean="0"/>
              <a:t>Helsepersonell </a:t>
            </a:r>
            <a:r>
              <a:rPr lang="nb-NO" altLang="nb-NO" sz="1400" b="1" dirty="0"/>
              <a:t>skal </a:t>
            </a:r>
            <a:r>
              <a:rPr lang="nb-NO" altLang="nb-NO" sz="1400" b="1" dirty="0" smtClean="0"/>
              <a:t>varsle</a:t>
            </a:r>
          </a:p>
          <a:p>
            <a:pPr marL="0" indent="0">
              <a:lnSpc>
                <a:spcPct val="130000"/>
              </a:lnSpc>
              <a:buNone/>
              <a:defRPr/>
            </a:pPr>
            <a:r>
              <a:rPr lang="nb-NO" altLang="nb-NO" sz="1400" dirty="0" smtClean="0"/>
              <a:t>dersom </a:t>
            </a:r>
            <a:r>
              <a:rPr lang="nb-NO" altLang="nb-NO" sz="1400" dirty="0"/>
              <a:t>det er nødvendig for å avverge alvorlig skade på person </a:t>
            </a:r>
            <a:r>
              <a:rPr lang="nb-NO" altLang="nb-NO" sz="1400" dirty="0" err="1" smtClean="0"/>
              <a:t>m.v</a:t>
            </a:r>
            <a:r>
              <a:rPr lang="nb-NO" altLang="nb-NO" sz="1400" dirty="0" smtClean="0"/>
              <a:t>.</a:t>
            </a:r>
            <a:endParaRPr lang="nb-NO" altLang="nb-NO" sz="1400" dirty="0"/>
          </a:p>
        </p:txBody>
      </p:sp>
    </p:spTree>
    <p:extLst>
      <p:ext uri="{BB962C8B-B14F-4D97-AF65-F5344CB8AC3E}">
        <p14:creationId xmlns:p14="http://schemas.microsoft.com/office/powerpoint/2010/main" val="16411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bg1"/>
                </a:solidFill>
              </a:rPr>
              <a:t>.</a:t>
            </a:r>
            <a:endParaRPr lang="nb-NO" dirty="0">
              <a:solidFill>
                <a:schemeClr val="bg1"/>
              </a:solidFill>
            </a:endParaRPr>
          </a:p>
        </p:txBody>
      </p:sp>
      <p:pic>
        <p:nvPicPr>
          <p:cNvPr id="4" name="Plassholder for innhold 3" descr="Skjermutklipp"/>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095974" y="173250"/>
            <a:ext cx="5719823" cy="4787334"/>
          </a:xfrm>
          <a:ln>
            <a:solidFill>
              <a:schemeClr val="accent1"/>
            </a:solidFill>
          </a:ln>
        </p:spPr>
      </p:pic>
    </p:spTree>
    <p:extLst>
      <p:ext uri="{BB962C8B-B14F-4D97-AF65-F5344CB8AC3E}">
        <p14:creationId xmlns:p14="http://schemas.microsoft.com/office/powerpoint/2010/main" val="11187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solidFill>
                  <a:schemeClr val="bg1"/>
                </a:solidFill>
              </a:rPr>
              <a:t>.</a:t>
            </a:r>
            <a:endParaRPr lang="nb-NO" sz="2200" dirty="0">
              <a:solidFill>
                <a:schemeClr val="bg1"/>
              </a:solidFill>
            </a:endParaRPr>
          </a:p>
        </p:txBody>
      </p:sp>
      <p:sp>
        <p:nvSpPr>
          <p:cNvPr id="3" name="Plassholder for innhold 2"/>
          <p:cNvSpPr>
            <a:spLocks noGrp="1"/>
          </p:cNvSpPr>
          <p:nvPr>
            <p:ph sz="quarter" idx="10"/>
          </p:nvPr>
        </p:nvSpPr>
        <p:spPr>
          <a:xfrm>
            <a:off x="459833" y="661639"/>
            <a:ext cx="5918665" cy="4149009"/>
          </a:xfrm>
        </p:spPr>
        <p:txBody>
          <a:bodyPr>
            <a:normAutofit fontScale="55000" lnSpcReduction="20000"/>
          </a:bodyPr>
          <a:lstStyle/>
          <a:p>
            <a:pPr marL="0" indent="0">
              <a:buNone/>
            </a:pPr>
            <a:r>
              <a:rPr lang="nb-NO" sz="2600" b="1" u="sng" dirty="0" smtClean="0"/>
              <a:t>Oppgave:</a:t>
            </a:r>
          </a:p>
          <a:p>
            <a:pPr marL="0" indent="0">
              <a:buNone/>
            </a:pPr>
            <a:r>
              <a:rPr lang="nb-NO" dirty="0" smtClean="0"/>
              <a:t>Du er rektor ved en skole i Lillevik kommune.</a:t>
            </a:r>
          </a:p>
          <a:p>
            <a:pPr marL="0" indent="0">
              <a:buNone/>
            </a:pPr>
            <a:endParaRPr lang="nb-NO" dirty="0" smtClean="0"/>
          </a:p>
          <a:p>
            <a:pPr marL="0" indent="0">
              <a:buNone/>
            </a:pPr>
            <a:r>
              <a:rPr lang="nb-NO" dirty="0" smtClean="0"/>
              <a:t>En ansatt gir deg </a:t>
            </a:r>
            <a:r>
              <a:rPr lang="nb-NO" dirty="0"/>
              <a:t>informasjon </a:t>
            </a:r>
            <a:r>
              <a:rPr lang="nb-NO" dirty="0" smtClean="0"/>
              <a:t>som hun har mottatt fra </a:t>
            </a:r>
            <a:r>
              <a:rPr lang="nb-NO" dirty="0"/>
              <a:t>en elev om en hendelse i hjemmet som </a:t>
            </a:r>
            <a:r>
              <a:rPr lang="nb-NO" dirty="0" smtClean="0"/>
              <a:t>gir </a:t>
            </a:r>
            <a:r>
              <a:rPr lang="nb-NO" dirty="0"/>
              <a:t>grunn til bekymring</a:t>
            </a:r>
            <a:r>
              <a:rPr lang="nb-NO" dirty="0" smtClean="0"/>
              <a:t>.</a:t>
            </a:r>
          </a:p>
          <a:p>
            <a:pPr marL="0" indent="0">
              <a:buNone/>
            </a:pPr>
            <a:endParaRPr lang="nb-NO" dirty="0" smtClean="0"/>
          </a:p>
          <a:p>
            <a:pPr marL="0" indent="0">
              <a:buNone/>
            </a:pPr>
            <a:r>
              <a:rPr lang="nb-NO" dirty="0" smtClean="0"/>
              <a:t>Du informerer helsesøster ved skolen som </a:t>
            </a:r>
            <a:r>
              <a:rPr lang="nb-NO" dirty="0"/>
              <a:t>et ledd i vurderingen av om barnevernet </a:t>
            </a:r>
            <a:r>
              <a:rPr lang="nb-NO" dirty="0" smtClean="0"/>
              <a:t>skal varsles.</a:t>
            </a:r>
          </a:p>
          <a:p>
            <a:pPr marL="0" indent="0">
              <a:buNone/>
            </a:pPr>
            <a:endParaRPr lang="nb-NO" dirty="0"/>
          </a:p>
          <a:p>
            <a:pPr marL="0" indent="0">
              <a:buNone/>
            </a:pPr>
            <a:r>
              <a:rPr lang="nb-NO" dirty="0" smtClean="0"/>
              <a:t>Du beslutter deg for å sende en bekymringsmelding til barnevernet, og informerer helsesøsteren om det.</a:t>
            </a:r>
          </a:p>
          <a:p>
            <a:pPr marL="0" indent="0">
              <a:buNone/>
            </a:pPr>
            <a:endParaRPr lang="nb-NO" dirty="0"/>
          </a:p>
          <a:p>
            <a:pPr marL="0" indent="0">
              <a:buNone/>
            </a:pPr>
            <a:r>
              <a:rPr lang="nb-NO" dirty="0" smtClean="0"/>
              <a:t>Når foreldrene til eleven får vite at du har gitt informasjon til helsesøsteren, blir de harme. De mener at du har brutt taushetsplikt da du varslet barnevernet og da du ga opplysninger til helsesøster, og da du informerte henne om varselet.</a:t>
            </a:r>
          </a:p>
          <a:p>
            <a:pPr marL="0" indent="0">
              <a:buNone/>
            </a:pPr>
            <a:r>
              <a:rPr lang="nb-NO" dirty="0" smtClean="0"/>
              <a:t>----</a:t>
            </a:r>
            <a:endParaRPr lang="nb-NO" dirty="0"/>
          </a:p>
          <a:p>
            <a:pPr marL="0" indent="0">
              <a:buNone/>
            </a:pPr>
            <a:r>
              <a:rPr lang="nb-NO" dirty="0" smtClean="0"/>
              <a:t>Foreldrene sender </a:t>
            </a:r>
            <a:r>
              <a:rPr lang="nb-NO" dirty="0" smtClean="0"/>
              <a:t>inn en klage, og du </a:t>
            </a:r>
            <a:r>
              <a:rPr lang="nb-NO" dirty="0" smtClean="0"/>
              <a:t>må </a:t>
            </a:r>
            <a:r>
              <a:rPr lang="nb-NO" dirty="0" smtClean="0"/>
              <a:t>vurdere:</a:t>
            </a:r>
          </a:p>
          <a:p>
            <a:r>
              <a:rPr lang="nb-NO" dirty="0" smtClean="0"/>
              <a:t>Opplysningsplikt </a:t>
            </a:r>
            <a:r>
              <a:rPr lang="nb-NO" dirty="0" smtClean="0"/>
              <a:t>til barnevernet?</a:t>
            </a:r>
          </a:p>
          <a:p>
            <a:r>
              <a:rPr lang="nb-NO" dirty="0" smtClean="0"/>
              <a:t>Hadde rektor taushetsplikt overfor helsesøster</a:t>
            </a:r>
            <a:r>
              <a:rPr lang="nb-NO" dirty="0" smtClean="0"/>
              <a:t>? Om hva?</a:t>
            </a:r>
            <a:endParaRPr lang="nb-NO" dirty="0"/>
          </a:p>
        </p:txBody>
      </p:sp>
    </p:spTree>
    <p:extLst>
      <p:ext uri="{BB962C8B-B14F-4D97-AF65-F5344CB8AC3E}">
        <p14:creationId xmlns:p14="http://schemas.microsoft.com/office/powerpoint/2010/main" val="25900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smtClean="0"/>
              <a:t>Sivilombudsmannens uttalelse 3.9.2018 (2017/2322)</a:t>
            </a:r>
            <a:endParaRPr lang="nb-NO" sz="2000" dirty="0"/>
          </a:p>
        </p:txBody>
      </p:sp>
      <p:sp>
        <p:nvSpPr>
          <p:cNvPr id="3" name="Plassholder for innhold 2"/>
          <p:cNvSpPr>
            <a:spLocks noGrp="1"/>
          </p:cNvSpPr>
          <p:nvPr>
            <p:ph sz="quarter" idx="10"/>
          </p:nvPr>
        </p:nvSpPr>
        <p:spPr>
          <a:xfrm>
            <a:off x="459833" y="933973"/>
            <a:ext cx="5497835" cy="3876675"/>
          </a:xfrm>
        </p:spPr>
        <p:txBody>
          <a:bodyPr>
            <a:normAutofit fontScale="62500" lnSpcReduction="20000"/>
          </a:bodyPr>
          <a:lstStyle/>
          <a:p>
            <a:pPr marL="0" indent="0">
              <a:buNone/>
            </a:pPr>
            <a:r>
              <a:rPr lang="nb-NO" i="1" dirty="0" smtClean="0"/>
              <a:t>«Skolens </a:t>
            </a:r>
            <a:r>
              <a:rPr lang="nb-NO" i="1" dirty="0"/>
              <a:t>lovpålagte oppgaver er i hovedsak undervisning, men opplæringslova inneholder også andre forpliktelser, deriblant </a:t>
            </a:r>
            <a:r>
              <a:rPr lang="nb-NO" b="1" i="1" dirty="0"/>
              <a:t>meldeplikt</a:t>
            </a:r>
            <a:r>
              <a:rPr lang="nb-NO" i="1" dirty="0"/>
              <a:t> </a:t>
            </a:r>
            <a:r>
              <a:rPr lang="nb-NO" b="1" i="1" dirty="0"/>
              <a:t>til barnevernet og aktivitetsplikt knyttet til elevenes skolemiljø</a:t>
            </a:r>
            <a:r>
              <a:rPr lang="nb-NO" i="1" dirty="0"/>
              <a:t>. </a:t>
            </a:r>
            <a:endParaRPr lang="nb-NO" i="1" dirty="0" smtClean="0"/>
          </a:p>
          <a:p>
            <a:pPr marL="0" indent="0">
              <a:buNone/>
            </a:pPr>
            <a:endParaRPr lang="nb-NO" i="1" dirty="0" smtClean="0"/>
          </a:p>
          <a:p>
            <a:pPr marL="0" indent="0">
              <a:buNone/>
            </a:pPr>
            <a:r>
              <a:rPr lang="nb-NO" i="1" dirty="0" smtClean="0"/>
              <a:t>Dette </a:t>
            </a:r>
            <a:r>
              <a:rPr lang="nb-NO" i="1" dirty="0"/>
              <a:t>kan gi grunnlag for utveksling av opplysninger til andre forvaltningsorganer, som eksempelvis skolehelsetjenesten, dersom det etter en konkret vurdering er </a:t>
            </a:r>
            <a:r>
              <a:rPr lang="nb-NO" b="1" i="1" dirty="0"/>
              <a:t>nødvendig</a:t>
            </a:r>
            <a:r>
              <a:rPr lang="nb-NO" i="1" dirty="0"/>
              <a:t>. </a:t>
            </a:r>
            <a:endParaRPr lang="nb-NO" i="1" dirty="0" smtClean="0"/>
          </a:p>
          <a:p>
            <a:pPr marL="0" indent="0">
              <a:buNone/>
            </a:pPr>
            <a:endParaRPr lang="nb-NO" i="1" dirty="0"/>
          </a:p>
          <a:p>
            <a:pPr marL="0" indent="0">
              <a:buNone/>
            </a:pPr>
            <a:r>
              <a:rPr lang="nb-NO" i="1" dirty="0" smtClean="0"/>
              <a:t>Ombudsmannen </a:t>
            </a:r>
            <a:r>
              <a:rPr lang="nb-NO" i="1" dirty="0"/>
              <a:t>fant i den konkrete saken ikke grunn til å kritisere utveksling av opplysninger mellom skole og helsesøster før bekymringsmeldingen ble </a:t>
            </a:r>
            <a:r>
              <a:rPr lang="nb-NO" i="1" dirty="0" smtClean="0"/>
              <a:t>sendt.</a:t>
            </a:r>
          </a:p>
          <a:p>
            <a:pPr marL="0" indent="0">
              <a:buNone/>
            </a:pPr>
            <a:endParaRPr lang="nb-NO" i="1" dirty="0"/>
          </a:p>
          <a:p>
            <a:pPr marL="0" indent="0">
              <a:buNone/>
            </a:pPr>
            <a:r>
              <a:rPr lang="nb-NO" i="1" dirty="0" smtClean="0"/>
              <a:t>Den </a:t>
            </a:r>
            <a:r>
              <a:rPr lang="nb-NO" i="1" dirty="0"/>
              <a:t>påfølgende informasjonen til helsesøster om at barnevernet var varslet, fremsto derimot ikke som nødvendig. </a:t>
            </a:r>
            <a:endParaRPr lang="nb-NO" i="1" dirty="0" smtClean="0"/>
          </a:p>
          <a:p>
            <a:pPr marL="0" indent="0">
              <a:buNone/>
            </a:pPr>
            <a:endParaRPr lang="nb-NO" i="1" dirty="0"/>
          </a:p>
          <a:p>
            <a:pPr marL="0" indent="0">
              <a:buNone/>
            </a:pPr>
            <a:r>
              <a:rPr lang="nb-NO" i="1" dirty="0" smtClean="0"/>
              <a:t>Skolen </a:t>
            </a:r>
            <a:r>
              <a:rPr lang="nb-NO" i="1" dirty="0"/>
              <a:t>burde også </a:t>
            </a:r>
            <a:r>
              <a:rPr lang="nb-NO" b="1" i="1" dirty="0"/>
              <a:t>skriftlig</a:t>
            </a:r>
            <a:r>
              <a:rPr lang="nb-NO" i="1" dirty="0"/>
              <a:t> ha dokumentert vurderingene i saken</a:t>
            </a:r>
            <a:r>
              <a:rPr lang="nb-NO" i="1" dirty="0" smtClean="0"/>
              <a:t>.»</a:t>
            </a:r>
            <a:endParaRPr lang="nb-NO" i="1" dirty="0"/>
          </a:p>
        </p:txBody>
      </p:sp>
    </p:spTree>
    <p:extLst>
      <p:ext uri="{BB962C8B-B14F-4D97-AF65-F5344CB8AC3E}">
        <p14:creationId xmlns:p14="http://schemas.microsoft.com/office/powerpoint/2010/main" val="246422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NOU 2017:12</a:t>
            </a:r>
            <a:endParaRPr lang="nb-NO" dirty="0"/>
          </a:p>
        </p:txBody>
      </p:sp>
      <p:pic>
        <p:nvPicPr>
          <p:cNvPr id="4" name="Plassholder for innhold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77978" y="-974425"/>
            <a:ext cx="4204812" cy="6014555"/>
          </a:xfrm>
        </p:spPr>
      </p:pic>
    </p:spTree>
    <p:extLst>
      <p:ext uri="{BB962C8B-B14F-4D97-AF65-F5344CB8AC3E}">
        <p14:creationId xmlns:p14="http://schemas.microsoft.com/office/powerpoint/2010/main" val="208857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t>
            </a:r>
            <a:endParaRPr lang="nb-NO" dirty="0"/>
          </a:p>
        </p:txBody>
      </p:sp>
      <p:sp>
        <p:nvSpPr>
          <p:cNvPr id="3" name="Plassholder for innhold 2"/>
          <p:cNvSpPr>
            <a:spLocks noGrp="1"/>
          </p:cNvSpPr>
          <p:nvPr>
            <p:ph sz="quarter" idx="10"/>
          </p:nvPr>
        </p:nvSpPr>
        <p:spPr>
          <a:solidFill>
            <a:schemeClr val="tx2"/>
          </a:solidFill>
        </p:spPr>
        <p:txBody>
          <a:bodyPr/>
          <a:lstStyle/>
          <a:p>
            <a:endParaRPr lang="nb-NO" dirty="0" smtClean="0"/>
          </a:p>
          <a:p>
            <a:endParaRPr lang="nb-NO" dirty="0"/>
          </a:p>
          <a:p>
            <a:endParaRPr lang="nb-NO" dirty="0" smtClean="0"/>
          </a:p>
          <a:p>
            <a:pPr marL="0" indent="0" algn="ctr">
              <a:buNone/>
            </a:pPr>
            <a:r>
              <a:rPr lang="nb-NO" b="1" dirty="0" smtClean="0">
                <a:solidFill>
                  <a:schemeClr val="bg1"/>
                </a:solidFill>
              </a:rPr>
              <a:t>Taushetsplikt</a:t>
            </a:r>
            <a:endParaRPr lang="nb-NO" b="1" dirty="0">
              <a:solidFill>
                <a:schemeClr val="bg1"/>
              </a:solidFill>
            </a:endParaRPr>
          </a:p>
        </p:txBody>
      </p:sp>
    </p:spTree>
    <p:extLst>
      <p:ext uri="{BB962C8B-B14F-4D97-AF65-F5344CB8AC3E}">
        <p14:creationId xmlns:p14="http://schemas.microsoft.com/office/powerpoint/2010/main" val="75541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t>Taushetsplikt</a:t>
            </a:r>
            <a:endParaRPr lang="nb-NO" sz="2200" dirty="0"/>
          </a:p>
        </p:txBody>
      </p:sp>
      <p:sp>
        <p:nvSpPr>
          <p:cNvPr id="3" name="Plassholder for innhold 2"/>
          <p:cNvSpPr>
            <a:spLocks noGrp="1"/>
          </p:cNvSpPr>
          <p:nvPr>
            <p:ph sz="quarter" idx="10"/>
          </p:nvPr>
        </p:nvSpPr>
        <p:spPr>
          <a:xfrm>
            <a:off x="459833" y="592531"/>
            <a:ext cx="7773988" cy="4218118"/>
          </a:xfrm>
        </p:spPr>
        <p:txBody>
          <a:bodyPr>
            <a:noAutofit/>
          </a:bodyPr>
          <a:lstStyle/>
          <a:p>
            <a:endParaRPr lang="nb-NO" sz="1200" dirty="0" smtClean="0"/>
          </a:p>
          <a:p>
            <a:endParaRPr lang="nb-NO" sz="1400" dirty="0" smtClean="0"/>
          </a:p>
          <a:p>
            <a:r>
              <a:rPr lang="nb-NO" sz="1400" dirty="0" smtClean="0"/>
              <a:t>Hva er </a:t>
            </a:r>
            <a:r>
              <a:rPr lang="nb-NO" sz="1400" i="1" dirty="0" smtClean="0"/>
              <a:t>taushetsplikt</a:t>
            </a:r>
            <a:r>
              <a:rPr lang="nb-NO" sz="1400" dirty="0" smtClean="0"/>
              <a:t>?</a:t>
            </a:r>
          </a:p>
          <a:p>
            <a:endParaRPr lang="nb-NO" sz="1400" dirty="0"/>
          </a:p>
          <a:p>
            <a:r>
              <a:rPr lang="nb-NO" sz="1400" dirty="0" smtClean="0"/>
              <a:t>Det er du </a:t>
            </a:r>
            <a:r>
              <a:rPr lang="nb-NO" sz="1400" i="1" dirty="0" smtClean="0"/>
              <a:t>personlig</a:t>
            </a:r>
            <a:r>
              <a:rPr lang="nb-NO" sz="1400" dirty="0" smtClean="0"/>
              <a:t> som har taushetsplikt/ansvar</a:t>
            </a:r>
          </a:p>
          <a:p>
            <a:endParaRPr lang="nb-NO" sz="1400" dirty="0"/>
          </a:p>
          <a:p>
            <a:r>
              <a:rPr lang="nb-NO" sz="1400" dirty="0" smtClean="0"/>
              <a:t>Brudd på taushetsplikt</a:t>
            </a:r>
          </a:p>
          <a:p>
            <a:pPr lvl="2"/>
            <a:r>
              <a:rPr lang="nb-NO" sz="1100" dirty="0" smtClean="0"/>
              <a:t>I beste mening deler informasjon med kollega</a:t>
            </a:r>
          </a:p>
          <a:p>
            <a:pPr lvl="2"/>
            <a:r>
              <a:rPr lang="nb-NO" sz="1100" dirty="0" smtClean="0"/>
              <a:t>Dårlig datasikkerhet (epost), </a:t>
            </a:r>
            <a:r>
              <a:rPr lang="nb-NO" sz="1100" dirty="0"/>
              <a:t>lett tilgjengelig/søkbar for andre</a:t>
            </a:r>
          </a:p>
          <a:p>
            <a:pPr lvl="2"/>
            <a:r>
              <a:rPr lang="nb-NO" sz="1100" dirty="0" smtClean="0"/>
              <a:t>Postlister – avslørende dokumenttitler </a:t>
            </a:r>
            <a:r>
              <a:rPr lang="nb-NO" sz="1100" dirty="0" err="1" smtClean="0"/>
              <a:t>osv</a:t>
            </a:r>
            <a:endParaRPr lang="nb-NO" sz="1100" dirty="0"/>
          </a:p>
          <a:p>
            <a:endParaRPr lang="nb-NO" sz="1200" dirty="0" smtClean="0"/>
          </a:p>
          <a:p>
            <a:r>
              <a:rPr lang="nb-NO" sz="1400" dirty="0" smtClean="0"/>
              <a:t>Måter å </a:t>
            </a:r>
            <a:r>
              <a:rPr lang="nb-NO" sz="1400" dirty="0" smtClean="0"/>
              <a:t>overholde </a:t>
            </a:r>
            <a:r>
              <a:rPr lang="nb-NO" sz="1400" dirty="0" smtClean="0"/>
              <a:t>taushetsplikten</a:t>
            </a:r>
            <a:endParaRPr lang="nb-NO" sz="1100" dirty="0" smtClean="0"/>
          </a:p>
        </p:txBody>
      </p:sp>
    </p:spTree>
    <p:extLst>
      <p:ext uri="{BB962C8B-B14F-4D97-AF65-F5344CB8AC3E}">
        <p14:creationId xmlns:p14="http://schemas.microsoft.com/office/powerpoint/2010/main" val="15904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t>Lovbestemmelser om taushetsplikt</a:t>
            </a:r>
            <a:endParaRPr lang="nb-NO" sz="2200" dirty="0"/>
          </a:p>
        </p:txBody>
      </p:sp>
      <p:sp>
        <p:nvSpPr>
          <p:cNvPr id="3" name="Plassholder for innhold 2"/>
          <p:cNvSpPr>
            <a:spLocks noGrp="1"/>
          </p:cNvSpPr>
          <p:nvPr>
            <p:ph sz="quarter" idx="10"/>
          </p:nvPr>
        </p:nvSpPr>
        <p:spPr/>
        <p:txBody>
          <a:bodyPr>
            <a:normAutofit fontScale="47500" lnSpcReduction="20000"/>
          </a:bodyPr>
          <a:lstStyle/>
          <a:p>
            <a:endParaRPr lang="nb-NO" dirty="0" smtClean="0"/>
          </a:p>
          <a:p>
            <a:r>
              <a:rPr lang="nb-NO" dirty="0" smtClean="0"/>
              <a:t>Forvaltningsloven (FVL) </a:t>
            </a:r>
            <a:r>
              <a:rPr lang="nb-NO" dirty="0" smtClean="0">
                <a:solidFill>
                  <a:srgbClr val="FF0000"/>
                </a:solidFill>
              </a:rPr>
              <a:t>§ 13 flg. </a:t>
            </a:r>
            <a:r>
              <a:rPr lang="nb-NO" i="1" dirty="0" smtClean="0"/>
              <a:t>«…noens </a:t>
            </a:r>
            <a:r>
              <a:rPr lang="nb-NO" i="1" dirty="0" smtClean="0"/>
              <a:t>personlige forhold»</a:t>
            </a:r>
          </a:p>
          <a:p>
            <a:endParaRPr lang="nb-NO" dirty="0" smtClean="0"/>
          </a:p>
          <a:p>
            <a:pPr lvl="1"/>
            <a:r>
              <a:rPr lang="nb-NO" dirty="0" smtClean="0"/>
              <a:t>Barnehageloven </a:t>
            </a:r>
            <a:r>
              <a:rPr lang="nb-NO" dirty="0" smtClean="0">
                <a:solidFill>
                  <a:srgbClr val="FF0000"/>
                </a:solidFill>
              </a:rPr>
              <a:t>§ 20</a:t>
            </a:r>
          </a:p>
          <a:p>
            <a:endParaRPr lang="nb-NO" dirty="0" smtClean="0"/>
          </a:p>
          <a:p>
            <a:pPr lvl="1"/>
            <a:r>
              <a:rPr lang="nb-NO" dirty="0" smtClean="0"/>
              <a:t>Opplæringsloven </a:t>
            </a:r>
            <a:r>
              <a:rPr lang="nb-NO" dirty="0" smtClean="0">
                <a:solidFill>
                  <a:srgbClr val="FF0000"/>
                </a:solidFill>
              </a:rPr>
              <a:t>§ 15-1</a:t>
            </a:r>
          </a:p>
          <a:p>
            <a:pPr lvl="1"/>
            <a:endParaRPr lang="nb-NO" dirty="0" smtClean="0">
              <a:solidFill>
                <a:srgbClr val="FF0000"/>
              </a:solidFill>
            </a:endParaRPr>
          </a:p>
          <a:p>
            <a:pPr lvl="1"/>
            <a:r>
              <a:rPr lang="nb-NO" dirty="0" smtClean="0"/>
              <a:t>Introduksjonsloven</a:t>
            </a:r>
            <a:r>
              <a:rPr lang="nb-NO" dirty="0" smtClean="0">
                <a:solidFill>
                  <a:srgbClr val="FF0000"/>
                </a:solidFill>
              </a:rPr>
              <a:t> §§ 21 og 25</a:t>
            </a:r>
            <a:r>
              <a:rPr lang="nb-NO" baseline="30000" dirty="0" smtClean="0"/>
              <a:t>*</a:t>
            </a:r>
          </a:p>
          <a:p>
            <a:endParaRPr lang="nb-NO" dirty="0" smtClean="0"/>
          </a:p>
          <a:p>
            <a:pPr lvl="1"/>
            <a:r>
              <a:rPr lang="nb-NO" dirty="0" smtClean="0"/>
              <a:t>Barnevernloven </a:t>
            </a:r>
            <a:r>
              <a:rPr lang="nb-NO" dirty="0" smtClean="0">
                <a:solidFill>
                  <a:srgbClr val="FF0000"/>
                </a:solidFill>
              </a:rPr>
              <a:t>§ 6-7</a:t>
            </a:r>
            <a:r>
              <a:rPr lang="nb-NO" baseline="30000" dirty="0" smtClean="0"/>
              <a:t>*</a:t>
            </a:r>
          </a:p>
          <a:p>
            <a:endParaRPr lang="nb-NO" dirty="0" smtClean="0"/>
          </a:p>
          <a:p>
            <a:pPr lvl="1"/>
            <a:r>
              <a:rPr lang="nb-NO" dirty="0" smtClean="0"/>
              <a:t>Helse- og omsorgstjenesteloven </a:t>
            </a:r>
            <a:r>
              <a:rPr lang="nb-NO" dirty="0" smtClean="0">
                <a:solidFill>
                  <a:srgbClr val="FF0000"/>
                </a:solidFill>
              </a:rPr>
              <a:t>§ 12-1</a:t>
            </a:r>
            <a:r>
              <a:rPr lang="nb-NO" baseline="30000" dirty="0" smtClean="0"/>
              <a:t>*</a:t>
            </a:r>
          </a:p>
          <a:p>
            <a:pPr lvl="1"/>
            <a:endParaRPr lang="nb-NO" dirty="0" smtClean="0"/>
          </a:p>
          <a:p>
            <a:pPr lvl="1"/>
            <a:r>
              <a:rPr lang="nb-NO" dirty="0" smtClean="0"/>
              <a:t>Sosialtjenesteloven </a:t>
            </a:r>
            <a:r>
              <a:rPr lang="nb-NO" dirty="0">
                <a:solidFill>
                  <a:srgbClr val="FF0000"/>
                </a:solidFill>
              </a:rPr>
              <a:t>§ </a:t>
            </a:r>
            <a:r>
              <a:rPr lang="nb-NO" dirty="0" smtClean="0">
                <a:solidFill>
                  <a:srgbClr val="FF0000"/>
                </a:solidFill>
              </a:rPr>
              <a:t>44</a:t>
            </a:r>
            <a:r>
              <a:rPr lang="nb-NO" baseline="30000" dirty="0" smtClean="0"/>
              <a:t>*</a:t>
            </a:r>
            <a:endParaRPr lang="nb-NO" baseline="30000" dirty="0">
              <a:solidFill>
                <a:srgbClr val="FF0000"/>
              </a:solidFill>
            </a:endParaRPr>
          </a:p>
          <a:p>
            <a:endParaRPr lang="nb-NO" dirty="0" smtClean="0"/>
          </a:p>
          <a:p>
            <a:r>
              <a:rPr lang="nb-NO" dirty="0" smtClean="0"/>
              <a:t>Pasient- og brukerrettighetsloven </a:t>
            </a:r>
            <a:r>
              <a:rPr lang="nb-NO" dirty="0" smtClean="0">
                <a:solidFill>
                  <a:srgbClr val="FF0000"/>
                </a:solidFill>
              </a:rPr>
              <a:t>§ 3-6</a:t>
            </a:r>
          </a:p>
          <a:p>
            <a:endParaRPr lang="nb-NO" dirty="0" smtClean="0"/>
          </a:p>
          <a:p>
            <a:r>
              <a:rPr lang="nb-NO" dirty="0" err="1" smtClean="0"/>
              <a:t>Helsepersonelloven</a:t>
            </a:r>
            <a:r>
              <a:rPr lang="nb-NO" dirty="0" smtClean="0">
                <a:solidFill>
                  <a:srgbClr val="FF0000"/>
                </a:solidFill>
              </a:rPr>
              <a:t> §§ 21 – 29 c.					</a:t>
            </a:r>
            <a:r>
              <a:rPr lang="nb-NO" dirty="0" smtClean="0"/>
              <a:t>* </a:t>
            </a:r>
            <a:r>
              <a:rPr lang="nb-NO" sz="1600" dirty="0" smtClean="0"/>
              <a:t>(FVL + innstrammingsregler) </a:t>
            </a:r>
            <a:endParaRPr lang="nb-NO" sz="1600" dirty="0"/>
          </a:p>
        </p:txBody>
      </p:sp>
      <p:sp>
        <p:nvSpPr>
          <p:cNvPr id="5" name="Høyre klammeparentes 4"/>
          <p:cNvSpPr/>
          <p:nvPr/>
        </p:nvSpPr>
        <p:spPr>
          <a:xfrm>
            <a:off x="2772461" y="1521561"/>
            <a:ext cx="2268667" cy="220919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7" name="TekstSylinder 6"/>
          <p:cNvSpPr txBox="1"/>
          <p:nvPr/>
        </p:nvSpPr>
        <p:spPr>
          <a:xfrm>
            <a:off x="5176299" y="2413355"/>
            <a:ext cx="1948070" cy="246221"/>
          </a:xfrm>
          <a:prstGeom prst="rect">
            <a:avLst/>
          </a:prstGeom>
          <a:noFill/>
        </p:spPr>
        <p:txBody>
          <a:bodyPr wrap="square" rtlCol="0">
            <a:spAutoFit/>
          </a:bodyPr>
          <a:lstStyle/>
          <a:p>
            <a:r>
              <a:rPr lang="nb-NO" sz="1000" dirty="0" smtClean="0"/>
              <a:t>Henviser til FVL § 13 flg.</a:t>
            </a:r>
            <a:endParaRPr lang="nb-NO" sz="1000" dirty="0"/>
          </a:p>
        </p:txBody>
      </p:sp>
    </p:spTree>
    <p:extLst>
      <p:ext uri="{BB962C8B-B14F-4D97-AF65-F5344CB8AC3E}">
        <p14:creationId xmlns:p14="http://schemas.microsoft.com/office/powerpoint/2010/main" val="269362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t>«Personlige forhold»</a:t>
            </a:r>
            <a:endParaRPr lang="nb-NO" sz="2200" dirty="0"/>
          </a:p>
        </p:txBody>
      </p:sp>
      <p:sp>
        <p:nvSpPr>
          <p:cNvPr id="3" name="Plassholder for innhold 2"/>
          <p:cNvSpPr>
            <a:spLocks noGrp="1"/>
          </p:cNvSpPr>
          <p:nvPr>
            <p:ph sz="quarter" idx="11"/>
          </p:nvPr>
        </p:nvSpPr>
        <p:spPr/>
        <p:txBody>
          <a:bodyPr>
            <a:normAutofit fontScale="47500" lnSpcReduction="20000"/>
          </a:bodyPr>
          <a:lstStyle/>
          <a:p>
            <a:pPr>
              <a:lnSpc>
                <a:spcPct val="130000"/>
              </a:lnSpc>
              <a:buNone/>
            </a:pPr>
            <a:r>
              <a:rPr lang="nb-NO" altLang="nb-NO" sz="2300" u="sng" dirty="0" smtClean="0"/>
              <a:t>(Ot.prp.nr</a:t>
            </a:r>
            <a:r>
              <a:rPr lang="nb-NO" altLang="nb-NO" sz="2300" u="sng" dirty="0"/>
              <a:t>. 3 (1976-77</a:t>
            </a:r>
            <a:r>
              <a:rPr lang="nb-NO" altLang="nb-NO" sz="2300" u="sng" dirty="0" smtClean="0"/>
              <a:t>) s. 13-15)</a:t>
            </a:r>
            <a:r>
              <a:rPr lang="nb-NO" altLang="nb-NO" sz="2300" u="sng" dirty="0">
                <a:sym typeface="Wingdings" panose="05000000000000000000" pitchFamily="2" charset="2"/>
              </a:rPr>
              <a:t>:</a:t>
            </a:r>
            <a:endParaRPr lang="nb-NO" altLang="nb-NO" sz="2300" u="sng" dirty="0"/>
          </a:p>
          <a:p>
            <a:pPr>
              <a:lnSpc>
                <a:spcPct val="130000"/>
              </a:lnSpc>
            </a:pPr>
            <a:endParaRPr lang="nb-NO" altLang="nb-NO" sz="2400" b="1" dirty="0" smtClean="0"/>
          </a:p>
          <a:p>
            <a:pPr>
              <a:lnSpc>
                <a:spcPct val="130000"/>
              </a:lnSpc>
            </a:pPr>
            <a:r>
              <a:rPr lang="nb-NO" altLang="nb-NO" sz="2400" b="1" dirty="0" smtClean="0"/>
              <a:t>«</a:t>
            </a:r>
            <a:r>
              <a:rPr lang="nb-NO" altLang="nb-NO" sz="2400" b="1" dirty="0"/>
              <a:t>opplysninger </a:t>
            </a:r>
            <a:r>
              <a:rPr lang="nb-NO" altLang="nb-NO" sz="2400" dirty="0"/>
              <a:t>[som] </a:t>
            </a:r>
            <a:r>
              <a:rPr lang="nb-NO" altLang="nb-NO" sz="2400" b="1" dirty="0"/>
              <a:t>etter sin art er følsomme</a:t>
            </a:r>
            <a:r>
              <a:rPr lang="nb-NO" altLang="nb-NO" sz="2400" dirty="0"/>
              <a:t>»</a:t>
            </a:r>
          </a:p>
          <a:p>
            <a:pPr>
              <a:lnSpc>
                <a:spcPct val="130000"/>
              </a:lnSpc>
            </a:pPr>
            <a:endParaRPr lang="nb-NO" altLang="nb-NO" sz="2400" b="1" dirty="0"/>
          </a:p>
          <a:p>
            <a:pPr>
              <a:lnSpc>
                <a:spcPct val="130000"/>
              </a:lnSpc>
            </a:pPr>
            <a:r>
              <a:rPr lang="nb-NO" altLang="nb-NO" sz="2400" b="1" dirty="0"/>
              <a:t>«gitt i en bestemt saklig sammenheng, og at det kan ha uheldige virkninger for tillitsforholdet til forvaltningen dersom de brukes utover denne sammenhengen</a:t>
            </a:r>
            <a:r>
              <a:rPr lang="nb-NO" altLang="nb-NO" sz="2400" b="1" dirty="0" smtClean="0"/>
              <a:t>.»</a:t>
            </a:r>
            <a:endParaRPr lang="nb-NO" altLang="nb-NO" sz="2400" dirty="0" smtClean="0"/>
          </a:p>
          <a:p>
            <a:pPr>
              <a:lnSpc>
                <a:spcPct val="130000"/>
              </a:lnSpc>
              <a:defRPr/>
            </a:pPr>
            <a:endParaRPr lang="nb-NO" sz="2400" dirty="0"/>
          </a:p>
          <a:p>
            <a:pPr>
              <a:lnSpc>
                <a:spcPct val="130000"/>
              </a:lnSpc>
              <a:defRPr/>
            </a:pPr>
            <a:r>
              <a:rPr lang="nb-NO" sz="2400" dirty="0" smtClean="0"/>
              <a:t>«</a:t>
            </a:r>
            <a:r>
              <a:rPr lang="nb-NO" sz="2400" dirty="0"/>
              <a:t>Som </a:t>
            </a:r>
            <a:r>
              <a:rPr lang="nb-NO" sz="2400" b="1" dirty="0"/>
              <a:t>typisk personlige </a:t>
            </a:r>
            <a:r>
              <a:rPr lang="nb-NO" sz="2400" dirty="0" smtClean="0"/>
              <a:t>… slektskaps-</a:t>
            </a:r>
            <a:r>
              <a:rPr lang="nb-NO" sz="2400" dirty="0"/>
              <a:t>, familie- og hjemforhold, fysisk og psykisk helse, karakter og følelsesliv.</a:t>
            </a:r>
          </a:p>
          <a:p>
            <a:pPr>
              <a:lnSpc>
                <a:spcPct val="130000"/>
              </a:lnSpc>
              <a:buNone/>
              <a:defRPr/>
            </a:pPr>
            <a:r>
              <a:rPr lang="nb-NO" sz="2400" dirty="0"/>
              <a:t>	</a:t>
            </a:r>
            <a:r>
              <a:rPr lang="nb-NO" sz="2400" dirty="0" smtClean="0"/>
              <a:t>…</a:t>
            </a:r>
            <a:r>
              <a:rPr lang="nb-NO" sz="2400" b="1" dirty="0" smtClean="0"/>
              <a:t>hva </a:t>
            </a:r>
            <a:r>
              <a:rPr lang="nb-NO" sz="2400" b="1" dirty="0"/>
              <a:t>som hører personligheten og privatlivet til</a:t>
            </a:r>
            <a:r>
              <a:rPr lang="nb-NO" sz="2400" dirty="0"/>
              <a:t>.»</a:t>
            </a:r>
          </a:p>
          <a:p>
            <a:pPr>
              <a:lnSpc>
                <a:spcPct val="130000"/>
              </a:lnSpc>
            </a:pPr>
            <a:endParaRPr lang="nb-NO" altLang="nb-NO" sz="2400" dirty="0"/>
          </a:p>
        </p:txBody>
      </p:sp>
      <p:sp>
        <p:nvSpPr>
          <p:cNvPr id="4" name="Plassholder for innhold 3"/>
          <p:cNvSpPr>
            <a:spLocks noGrp="1"/>
          </p:cNvSpPr>
          <p:nvPr>
            <p:ph sz="quarter" idx="12"/>
          </p:nvPr>
        </p:nvSpPr>
        <p:spPr/>
        <p:txBody>
          <a:bodyPr>
            <a:normAutofit/>
          </a:bodyPr>
          <a:lstStyle/>
          <a:p>
            <a:pPr marL="0" indent="0">
              <a:buNone/>
            </a:pPr>
            <a:endParaRPr lang="nb-NO" altLang="nb-NO" sz="1200" dirty="0" smtClean="0"/>
          </a:p>
          <a:p>
            <a:pPr marL="0" indent="0">
              <a:buNone/>
            </a:pPr>
            <a:endParaRPr lang="nb-NO" altLang="nb-NO" sz="1200" dirty="0"/>
          </a:p>
          <a:p>
            <a:r>
              <a:rPr lang="nb-NO" sz="1200" dirty="0" smtClean="0"/>
              <a:t>«…</a:t>
            </a:r>
            <a:r>
              <a:rPr lang="nb-NO" sz="1200" b="1" dirty="0" smtClean="0"/>
              <a:t>holdninger </a:t>
            </a:r>
            <a:r>
              <a:rPr lang="nb-NO" sz="1200" b="1" dirty="0"/>
              <a:t>og </a:t>
            </a:r>
            <a:r>
              <a:rPr lang="nb-NO" sz="1200" b="1" dirty="0" smtClean="0"/>
              <a:t>innstillinger</a:t>
            </a:r>
            <a:r>
              <a:rPr lang="nb-NO" sz="1200" dirty="0" smtClean="0"/>
              <a:t>…</a:t>
            </a:r>
            <a:endParaRPr lang="nb-NO" sz="1200" dirty="0"/>
          </a:p>
          <a:p>
            <a:endParaRPr lang="nb-NO" sz="1200" dirty="0"/>
          </a:p>
          <a:p>
            <a:r>
              <a:rPr lang="nb-NO" sz="1200" dirty="0" smtClean="0"/>
              <a:t>…det </a:t>
            </a:r>
            <a:r>
              <a:rPr lang="nb-NO" sz="1200" dirty="0"/>
              <a:t>er vesentlig for </a:t>
            </a:r>
            <a:r>
              <a:rPr lang="nb-NO" sz="1200" b="1" dirty="0"/>
              <a:t>tillitsforholdet</a:t>
            </a:r>
            <a:r>
              <a:rPr lang="nb-NO" sz="1200" dirty="0"/>
              <a:t> til administrasjonen at klienter i sine ofte </a:t>
            </a:r>
            <a:r>
              <a:rPr lang="nb-NO" sz="1200" b="1" dirty="0"/>
              <a:t>vanskelige livssituasjoner føler seg trygge på at deres private forhold ikke blir kjent</a:t>
            </a:r>
            <a:r>
              <a:rPr lang="nb-NO" sz="1200" dirty="0"/>
              <a:t>, ikke engang ved at de har henvendt seg til etaten</a:t>
            </a:r>
            <a:r>
              <a:rPr lang="nb-NO" sz="1200" dirty="0" smtClean="0"/>
              <a:t>.</a:t>
            </a:r>
            <a:endParaRPr lang="nb-NO" sz="2400" dirty="0"/>
          </a:p>
          <a:p>
            <a:pPr marL="0" indent="0">
              <a:buNone/>
            </a:pPr>
            <a:endParaRPr lang="nb-NO" dirty="0"/>
          </a:p>
        </p:txBody>
      </p:sp>
    </p:spTree>
    <p:extLst>
      <p:ext uri="{BB962C8B-B14F-4D97-AF65-F5344CB8AC3E}">
        <p14:creationId xmlns:p14="http://schemas.microsoft.com/office/powerpoint/2010/main" val="321761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descr="Skjermutklipp"/>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44175" y="314542"/>
            <a:ext cx="6302647" cy="3982395"/>
          </a:xfrm>
          <a:ln>
            <a:solidFill>
              <a:schemeClr val="accent1"/>
            </a:solidFill>
          </a:ln>
        </p:spPr>
      </p:pic>
      <p:pic>
        <p:nvPicPr>
          <p:cNvPr id="5" name="Bilde 4" descr="Skjermut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442" y="4079296"/>
            <a:ext cx="6019588" cy="865831"/>
          </a:xfrm>
          <a:prstGeom prst="rect">
            <a:avLst/>
          </a:prstGeom>
          <a:ln>
            <a:solidFill>
              <a:schemeClr val="accent1"/>
            </a:solidFill>
          </a:ln>
        </p:spPr>
      </p:pic>
    </p:spTree>
    <p:extLst>
      <p:ext uri="{BB962C8B-B14F-4D97-AF65-F5344CB8AC3E}">
        <p14:creationId xmlns:p14="http://schemas.microsoft.com/office/powerpoint/2010/main" val="31620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t>Helseopplysninger - </a:t>
            </a:r>
            <a:r>
              <a:rPr lang="nb-NO" sz="2200" dirty="0" err="1" smtClean="0"/>
              <a:t>helsepersonelloven</a:t>
            </a:r>
            <a:endParaRPr lang="nb-NO" sz="2200" dirty="0"/>
          </a:p>
        </p:txBody>
      </p:sp>
      <p:sp>
        <p:nvSpPr>
          <p:cNvPr id="3" name="Plassholder for innhold 2"/>
          <p:cNvSpPr>
            <a:spLocks noGrp="1"/>
          </p:cNvSpPr>
          <p:nvPr>
            <p:ph sz="quarter" idx="10"/>
          </p:nvPr>
        </p:nvSpPr>
        <p:spPr>
          <a:xfrm>
            <a:off x="459833" y="933973"/>
            <a:ext cx="4843687" cy="3876675"/>
          </a:xfrm>
        </p:spPr>
        <p:txBody>
          <a:bodyPr>
            <a:normAutofit lnSpcReduction="10000"/>
          </a:bodyPr>
          <a:lstStyle/>
          <a:p>
            <a:endParaRPr lang="nb-NO" sz="1400" dirty="0" smtClean="0"/>
          </a:p>
          <a:p>
            <a:r>
              <a:rPr lang="nb-NO" sz="1400" dirty="0" smtClean="0"/>
              <a:t>Taushetsplikten, se §§ 21 til 29 c.</a:t>
            </a:r>
          </a:p>
          <a:p>
            <a:endParaRPr lang="nb-NO" sz="1400" dirty="0" smtClean="0"/>
          </a:p>
          <a:p>
            <a:r>
              <a:rPr lang="nb-NO" sz="1400" dirty="0" smtClean="0"/>
              <a:t>Helsepersonell skal hindre at andre får adgang eller kjennskap til opplysninger om folks legems- eller sykdomsforhold eller andre personlige forhold.</a:t>
            </a:r>
          </a:p>
          <a:p>
            <a:endParaRPr lang="nb-NO" sz="1400" dirty="0"/>
          </a:p>
          <a:p>
            <a:r>
              <a:rPr lang="nb-NO" sz="1400" dirty="0" smtClean="0"/>
              <a:t>Forbudt å lese, søke e.l. å tilegne seg, bruke eller besitte taushetsbelagte opplysninger uten at det er begrunnet i helsehjelp til pasienten, administrasjon av slik hjelp eller annen særskilt lovhjemmel</a:t>
            </a:r>
          </a:p>
          <a:p>
            <a:endParaRPr lang="nb-NO" sz="1400" dirty="0"/>
          </a:p>
          <a:p>
            <a:r>
              <a:rPr lang="nb-NO" sz="1400" b="1" dirty="0" smtClean="0">
                <a:solidFill>
                  <a:schemeClr val="accent1"/>
                </a:solidFill>
              </a:rPr>
              <a:t>Sivilombudsmannen (SOMB) uttalelse 18.2.2016 (2015/2348): </a:t>
            </a:r>
            <a:r>
              <a:rPr lang="nb-NO" sz="1400" dirty="0" smtClean="0"/>
              <a:t>Manglende opprettelse av tilsynssak om en psykologs mulige brudd på taushetsplikt i samtale med barnehage.</a:t>
            </a:r>
            <a:endParaRPr lang="nb-NO" sz="1400" dirty="0"/>
          </a:p>
        </p:txBody>
      </p:sp>
    </p:spTree>
    <p:extLst>
      <p:ext uri="{BB962C8B-B14F-4D97-AF65-F5344CB8AC3E}">
        <p14:creationId xmlns:p14="http://schemas.microsoft.com/office/powerpoint/2010/main" val="314674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t>
            </a:r>
            <a:endParaRPr lang="nb-NO" dirty="0"/>
          </a:p>
        </p:txBody>
      </p:sp>
      <p:sp>
        <p:nvSpPr>
          <p:cNvPr id="3" name="Plassholder for innhold 2"/>
          <p:cNvSpPr>
            <a:spLocks noGrp="1"/>
          </p:cNvSpPr>
          <p:nvPr>
            <p:ph sz="quarter" idx="10"/>
          </p:nvPr>
        </p:nvSpPr>
        <p:spPr>
          <a:xfrm>
            <a:off x="459833" y="933974"/>
            <a:ext cx="7773988" cy="3280218"/>
          </a:xfrm>
          <a:solidFill>
            <a:schemeClr val="tx2"/>
          </a:solidFill>
        </p:spPr>
        <p:txBody>
          <a:bodyPr/>
          <a:lstStyle/>
          <a:p>
            <a:pPr marL="0" indent="0">
              <a:buNone/>
            </a:pPr>
            <a:endParaRPr lang="nb-NO" dirty="0"/>
          </a:p>
          <a:p>
            <a:pPr marL="0" indent="0">
              <a:buNone/>
            </a:pPr>
            <a:endParaRPr lang="nb-NO" dirty="0" smtClean="0"/>
          </a:p>
          <a:p>
            <a:pPr marL="0" indent="0" algn="ctr">
              <a:buNone/>
            </a:pPr>
            <a:r>
              <a:rPr lang="nb-NO" sz="2000" b="1" dirty="0" smtClean="0">
                <a:solidFill>
                  <a:schemeClr val="bg1"/>
                </a:solidFill>
              </a:rPr>
              <a:t>Taushetsplikt</a:t>
            </a:r>
          </a:p>
          <a:p>
            <a:pPr marL="0" indent="0" algn="ctr">
              <a:buNone/>
            </a:pPr>
            <a:r>
              <a:rPr lang="nb-NO" sz="2000" b="1" dirty="0" smtClean="0">
                <a:solidFill>
                  <a:schemeClr val="bg1"/>
                </a:solidFill>
              </a:rPr>
              <a:t>- </a:t>
            </a:r>
            <a:r>
              <a:rPr lang="nb-NO" sz="2000" b="1" u="sng" dirty="0" smtClean="0">
                <a:solidFill>
                  <a:schemeClr val="bg1"/>
                </a:solidFill>
              </a:rPr>
              <a:t>ikke</a:t>
            </a:r>
            <a:r>
              <a:rPr lang="nb-NO" sz="2000" b="1" dirty="0" smtClean="0">
                <a:solidFill>
                  <a:schemeClr val="bg1"/>
                </a:solidFill>
              </a:rPr>
              <a:t> et hinder for</a:t>
            </a:r>
          </a:p>
          <a:p>
            <a:pPr marL="0" indent="0" algn="ctr">
              <a:buNone/>
            </a:pPr>
            <a:r>
              <a:rPr lang="nb-NO" sz="2000" b="1" dirty="0" smtClean="0">
                <a:solidFill>
                  <a:schemeClr val="bg1"/>
                </a:solidFill>
              </a:rPr>
              <a:t>tverrfaglig samarbeid</a:t>
            </a:r>
          </a:p>
        </p:txBody>
      </p:sp>
    </p:spTree>
    <p:extLst>
      <p:ext uri="{BB962C8B-B14F-4D97-AF65-F5344CB8AC3E}">
        <p14:creationId xmlns:p14="http://schemas.microsoft.com/office/powerpoint/2010/main" val="115495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smtClean="0"/>
              <a:t>Kommunale t</a:t>
            </a:r>
            <a:r>
              <a:rPr lang="nb-NO" sz="2000" dirty="0" smtClean="0"/>
              <a:t>jenester </a:t>
            </a:r>
            <a:r>
              <a:rPr lang="nb-NO" sz="2000" dirty="0" smtClean="0"/>
              <a:t>fra vugge til grav </a:t>
            </a:r>
            <a:br>
              <a:rPr lang="nb-NO" sz="2000" dirty="0" smtClean="0"/>
            </a:br>
            <a:r>
              <a:rPr lang="nb-NO" sz="2000" dirty="0" smtClean="0"/>
              <a:t>- </a:t>
            </a:r>
            <a:r>
              <a:rPr lang="nb-NO" sz="2000" dirty="0" smtClean="0"/>
              <a:t>mange opplysninger må deles for å få dette til</a:t>
            </a:r>
            <a:endParaRPr lang="nb-NO" sz="2000" dirty="0"/>
          </a:p>
        </p:txBody>
      </p:sp>
      <p:sp>
        <p:nvSpPr>
          <p:cNvPr id="3" name="Plassholder for innhold 2"/>
          <p:cNvSpPr>
            <a:spLocks noGrp="1"/>
          </p:cNvSpPr>
          <p:nvPr>
            <p:ph sz="quarter" idx="10"/>
          </p:nvPr>
        </p:nvSpPr>
        <p:spPr>
          <a:xfrm>
            <a:off x="459833" y="835855"/>
            <a:ext cx="4814426" cy="4065330"/>
          </a:xfrm>
        </p:spPr>
        <p:txBody>
          <a:bodyPr>
            <a:normAutofit/>
          </a:bodyPr>
          <a:lstStyle/>
          <a:p>
            <a:endParaRPr lang="nb-NO" dirty="0" smtClean="0"/>
          </a:p>
          <a:p>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33" y="953428"/>
            <a:ext cx="7720196" cy="3402981"/>
          </a:xfrm>
          <a:prstGeom prst="rect">
            <a:avLst/>
          </a:prstGeom>
        </p:spPr>
      </p:pic>
    </p:spTree>
    <p:extLst>
      <p:ext uri="{BB962C8B-B14F-4D97-AF65-F5344CB8AC3E}">
        <p14:creationId xmlns:p14="http://schemas.microsoft.com/office/powerpoint/2010/main" val="168803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44175" y="314542"/>
            <a:ext cx="7775034" cy="711176"/>
          </a:xfrm>
        </p:spPr>
        <p:txBody>
          <a:bodyPr/>
          <a:lstStyle/>
          <a:p>
            <a:r>
              <a:rPr lang="nb-NO" sz="2200" dirty="0" smtClean="0"/>
              <a:t>Vi har lov </a:t>
            </a:r>
            <a:r>
              <a:rPr lang="nb-NO" sz="2200" dirty="0" smtClean="0"/>
              <a:t>- og </a:t>
            </a:r>
            <a:r>
              <a:rPr lang="nb-NO" sz="2200" dirty="0" smtClean="0"/>
              <a:t>innimellom </a:t>
            </a:r>
            <a:r>
              <a:rPr lang="nb-NO" sz="2200" u="sng" dirty="0" smtClean="0"/>
              <a:t>plikt</a:t>
            </a:r>
            <a:r>
              <a:rPr lang="nb-NO" sz="2200" dirty="0" smtClean="0"/>
              <a:t> </a:t>
            </a:r>
            <a:r>
              <a:rPr lang="nb-NO" sz="2200" dirty="0" smtClean="0"/>
              <a:t>- til </a:t>
            </a:r>
            <a:r>
              <a:rPr lang="nb-NO" sz="2200" dirty="0" smtClean="0"/>
              <a:t>å samarbeide</a:t>
            </a:r>
            <a:endParaRPr lang="nb-NO" sz="2200" dirty="0"/>
          </a:p>
        </p:txBody>
      </p:sp>
      <p:sp>
        <p:nvSpPr>
          <p:cNvPr id="3" name="Plassholder for innhold 2"/>
          <p:cNvSpPr>
            <a:spLocks noGrp="1"/>
          </p:cNvSpPr>
          <p:nvPr>
            <p:ph sz="quarter" idx="10"/>
          </p:nvPr>
        </p:nvSpPr>
        <p:spPr>
          <a:xfrm>
            <a:off x="459834" y="933973"/>
            <a:ext cx="4631546" cy="3876675"/>
          </a:xfrm>
        </p:spPr>
        <p:txBody>
          <a:bodyPr>
            <a:normAutofit/>
          </a:bodyPr>
          <a:lstStyle/>
          <a:p>
            <a:endParaRPr lang="nb-NO" sz="1800" b="1" dirty="0" smtClean="0"/>
          </a:p>
          <a:p>
            <a:r>
              <a:rPr lang="nb-NO" sz="1400" dirty="0" smtClean="0"/>
              <a:t>Hvilke muligheter og begrensninger setter taushetsplikten for et samarbeid?</a:t>
            </a:r>
          </a:p>
          <a:p>
            <a:endParaRPr lang="nb-NO" sz="1400" dirty="0" smtClean="0"/>
          </a:p>
          <a:p>
            <a:r>
              <a:rPr lang="nb-NO" sz="1400" dirty="0" smtClean="0"/>
              <a:t>Lovens </a:t>
            </a:r>
            <a:r>
              <a:rPr lang="nb-NO" sz="1400" b="1" dirty="0" smtClean="0">
                <a:solidFill>
                  <a:schemeClr val="tx2"/>
                </a:solidFill>
              </a:rPr>
              <a:t>formål</a:t>
            </a:r>
            <a:r>
              <a:rPr lang="nb-NO" sz="1400" dirty="0" smtClean="0"/>
              <a:t> – taushetsplikten skal ikke hindre kommunalt ansatte fra å gjennomføre lovpålagte oppgaver på en hensiktsmessig måte</a:t>
            </a:r>
            <a:endParaRPr lang="nb-NO" sz="1400" b="1" dirty="0" smtClean="0">
              <a:solidFill>
                <a:schemeClr val="tx2"/>
              </a:solidFill>
            </a:endParaRPr>
          </a:p>
          <a:p>
            <a:endParaRPr lang="nb-NO" sz="1400" dirty="0" smtClean="0"/>
          </a:p>
          <a:p>
            <a:r>
              <a:rPr lang="nb-NO" sz="1400" dirty="0" smtClean="0"/>
              <a:t>Kommunen står i utgangspunktet fritt til å organisere sin virksomhet </a:t>
            </a:r>
            <a:r>
              <a:rPr lang="nb-NO" sz="1400" dirty="0" smtClean="0">
                <a:solidFill>
                  <a:srgbClr val="FF0000"/>
                </a:solidFill>
              </a:rPr>
              <a:t>- kommuneloven</a:t>
            </a:r>
            <a:endParaRPr lang="nb-NO" sz="1400" dirty="0" smtClean="0"/>
          </a:p>
          <a:p>
            <a:endParaRPr lang="nb-NO" sz="1400" dirty="0" smtClean="0"/>
          </a:p>
          <a:p>
            <a:r>
              <a:rPr lang="nb-NO" sz="1400" dirty="0" smtClean="0"/>
              <a:t>Lovgivningen forutsetter </a:t>
            </a:r>
            <a:r>
              <a:rPr lang="nb-NO" sz="1400" b="1" dirty="0" smtClean="0">
                <a:solidFill>
                  <a:schemeClr val="tx2"/>
                </a:solidFill>
              </a:rPr>
              <a:t>samarbeid/samhandling</a:t>
            </a:r>
            <a:endParaRPr lang="nb-NO" sz="1400" dirty="0" smtClean="0">
              <a:solidFill>
                <a:schemeClr val="tx2"/>
              </a:solidFill>
            </a:endParaRPr>
          </a:p>
          <a:p>
            <a:endParaRPr lang="nb-NO" sz="1400" b="1" dirty="0">
              <a:solidFill>
                <a:schemeClr val="tx2"/>
              </a:solidFill>
            </a:endParaRPr>
          </a:p>
          <a:p>
            <a:r>
              <a:rPr lang="nb-NO" sz="1400" b="1" dirty="0" smtClean="0">
                <a:solidFill>
                  <a:schemeClr val="tx2"/>
                </a:solidFill>
              </a:rPr>
              <a:t>Avveining</a:t>
            </a:r>
            <a:r>
              <a:rPr lang="nb-NO" sz="1400" dirty="0" smtClean="0"/>
              <a:t> mot tjenestemottakerens personvern</a:t>
            </a:r>
            <a:endParaRPr lang="nb-NO" sz="1400" dirty="0"/>
          </a:p>
        </p:txBody>
      </p:sp>
    </p:spTree>
    <p:extLst>
      <p:ext uri="{BB962C8B-B14F-4D97-AF65-F5344CB8AC3E}">
        <p14:creationId xmlns:p14="http://schemas.microsoft.com/office/powerpoint/2010/main" val="273649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t>Barnekonvensjonen – jf. Grunnloven § 104</a:t>
            </a:r>
            <a:endParaRPr lang="nb-NO" sz="2200" dirty="0"/>
          </a:p>
        </p:txBody>
      </p:sp>
      <p:sp>
        <p:nvSpPr>
          <p:cNvPr id="3" name="Plassholder for innhold 2"/>
          <p:cNvSpPr>
            <a:spLocks noGrp="1"/>
          </p:cNvSpPr>
          <p:nvPr>
            <p:ph sz="quarter" idx="10"/>
          </p:nvPr>
        </p:nvSpPr>
        <p:spPr>
          <a:xfrm>
            <a:off x="459834" y="933973"/>
            <a:ext cx="5257026" cy="3876675"/>
          </a:xfrm>
        </p:spPr>
        <p:txBody>
          <a:bodyPr>
            <a:normAutofit/>
          </a:bodyPr>
          <a:lstStyle/>
          <a:p>
            <a:pPr marL="0" indent="0">
              <a:buNone/>
            </a:pPr>
            <a:endParaRPr lang="nb-NO" sz="1800" b="1" dirty="0" smtClean="0"/>
          </a:p>
          <a:p>
            <a:pPr marL="0" indent="0">
              <a:buNone/>
            </a:pPr>
            <a:endParaRPr lang="nb-NO" sz="1600" b="1" dirty="0" smtClean="0"/>
          </a:p>
          <a:p>
            <a:pPr marL="0" indent="0">
              <a:buNone/>
            </a:pPr>
            <a:r>
              <a:rPr lang="nb-NO" sz="1600" b="1" dirty="0" smtClean="0"/>
              <a:t>Artikkel 3 – Barnets beste</a:t>
            </a:r>
          </a:p>
          <a:p>
            <a:pPr marL="0" indent="0">
              <a:buNone/>
            </a:pPr>
            <a:r>
              <a:rPr lang="nb-NO" sz="1600" i="1" dirty="0" smtClean="0"/>
              <a:t>Voksne skal gjøre det som er best for barn</a:t>
            </a:r>
          </a:p>
          <a:p>
            <a:pPr marL="0" indent="0">
              <a:buNone/>
            </a:pPr>
            <a:endParaRPr lang="nb-NO" sz="1600" dirty="0" smtClean="0"/>
          </a:p>
          <a:p>
            <a:pPr marL="0" indent="0">
              <a:buNone/>
            </a:pPr>
            <a:endParaRPr lang="nb-NO" sz="1600" dirty="0"/>
          </a:p>
          <a:p>
            <a:pPr marL="0" indent="0">
              <a:buNone/>
            </a:pPr>
            <a:r>
              <a:rPr lang="nb-NO" sz="1600" b="1" dirty="0" smtClean="0"/>
              <a:t>Artikkel 12 – Om å </a:t>
            </a:r>
            <a:r>
              <a:rPr lang="nb-NO" sz="1600" b="1" dirty="0" err="1" smtClean="0"/>
              <a:t>seie</a:t>
            </a:r>
            <a:r>
              <a:rPr lang="nb-NO" sz="1600" b="1" dirty="0" smtClean="0"/>
              <a:t> meininga si</a:t>
            </a:r>
          </a:p>
          <a:p>
            <a:pPr marL="0" indent="0">
              <a:buNone/>
            </a:pPr>
            <a:r>
              <a:rPr lang="nb-NO" sz="1600" i="1" dirty="0" smtClean="0"/>
              <a:t>Alle barn har rett til å </a:t>
            </a:r>
            <a:r>
              <a:rPr lang="nb-NO" sz="1600" i="1" dirty="0" err="1" smtClean="0"/>
              <a:t>seie</a:t>
            </a:r>
            <a:r>
              <a:rPr lang="nb-NO" sz="1600" i="1" dirty="0" smtClean="0"/>
              <a:t> meininga si, og </a:t>
            </a:r>
            <a:r>
              <a:rPr lang="nb-NO" sz="1600" i="1" dirty="0" err="1" smtClean="0"/>
              <a:t>deira</a:t>
            </a:r>
            <a:r>
              <a:rPr lang="nb-NO" sz="1600" i="1" dirty="0" smtClean="0"/>
              <a:t> meining skal bli tatt på alvor</a:t>
            </a:r>
            <a:endParaRPr lang="nb-NO" sz="1600" i="1" dirty="0"/>
          </a:p>
        </p:txBody>
      </p:sp>
    </p:spTree>
    <p:extLst>
      <p:ext uri="{BB962C8B-B14F-4D97-AF65-F5344CB8AC3E}">
        <p14:creationId xmlns:p14="http://schemas.microsoft.com/office/powerpoint/2010/main" val="128047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t>Eks. Opplæringsloven - </a:t>
            </a:r>
            <a:r>
              <a:rPr lang="nb-NO" sz="2200" u="sng" dirty="0" smtClean="0"/>
              <a:t>formål og samarbeid</a:t>
            </a:r>
            <a:endParaRPr lang="nb-NO" sz="2200" u="sng" dirty="0"/>
          </a:p>
        </p:txBody>
      </p:sp>
      <p:sp>
        <p:nvSpPr>
          <p:cNvPr id="3" name="Plassholder for innhold 2"/>
          <p:cNvSpPr>
            <a:spLocks noGrp="1"/>
          </p:cNvSpPr>
          <p:nvPr>
            <p:ph sz="quarter" idx="10"/>
          </p:nvPr>
        </p:nvSpPr>
        <p:spPr>
          <a:xfrm>
            <a:off x="459833" y="933973"/>
            <a:ext cx="6178859" cy="3876675"/>
          </a:xfrm>
        </p:spPr>
        <p:txBody>
          <a:bodyPr>
            <a:normAutofit fontScale="77500" lnSpcReduction="20000"/>
          </a:bodyPr>
          <a:lstStyle/>
          <a:p>
            <a:pPr marL="0" indent="0">
              <a:buNone/>
            </a:pPr>
            <a:endParaRPr lang="nn-NO" sz="1200" b="1" dirty="0" smtClean="0"/>
          </a:p>
          <a:p>
            <a:pPr marL="0" indent="0">
              <a:buNone/>
            </a:pPr>
            <a:r>
              <a:rPr lang="nn-NO" sz="1600" b="1" dirty="0" smtClean="0"/>
              <a:t>«§ </a:t>
            </a:r>
            <a:r>
              <a:rPr lang="nn-NO" sz="1600" b="1" dirty="0"/>
              <a:t>5-6.Pedagogisk-psykologisk </a:t>
            </a:r>
            <a:r>
              <a:rPr lang="nn-NO" sz="1600" b="1" dirty="0" smtClean="0"/>
              <a:t>teneste</a:t>
            </a:r>
            <a:endParaRPr lang="nn-NO" sz="1600" i="1" dirty="0"/>
          </a:p>
          <a:p>
            <a:pPr marL="0" indent="0">
              <a:buNone/>
            </a:pPr>
            <a:r>
              <a:rPr lang="nn-NO" sz="1600" i="1" dirty="0"/>
              <a:t>	</a:t>
            </a:r>
            <a:r>
              <a:rPr lang="nn-NO" sz="1600" i="1" dirty="0" smtClean="0"/>
              <a:t>Tenesta </a:t>
            </a:r>
            <a:r>
              <a:rPr lang="nn-NO" sz="1600" i="1" dirty="0"/>
              <a:t>skal hjelpe skolen i arbeidet med </a:t>
            </a:r>
            <a:r>
              <a:rPr lang="nn-NO" sz="1600" i="1" dirty="0" smtClean="0"/>
              <a:t>kompetanseutvikling </a:t>
            </a:r>
            <a:r>
              <a:rPr lang="nn-NO" sz="1600" i="1" dirty="0"/>
              <a:t>og organisasjonsutvikling for å leggje opplæringa betre til rette for elevar med særlege behov. Den pedagogisk-psykologiske tenesta skal sørgje for at det blir utarbeidd sakkunnig vurdering der lova krev </a:t>
            </a:r>
            <a:r>
              <a:rPr lang="nn-NO" sz="1600" i="1" dirty="0" smtClean="0"/>
              <a:t>det…</a:t>
            </a:r>
          </a:p>
          <a:p>
            <a:pPr marL="0" indent="0">
              <a:buNone/>
            </a:pPr>
            <a:endParaRPr lang="nn-NO" sz="1600" i="1" dirty="0"/>
          </a:p>
          <a:p>
            <a:pPr marL="0" indent="0">
              <a:buNone/>
            </a:pPr>
            <a:r>
              <a:rPr lang="nn-NO" sz="1600" b="1" dirty="0" smtClean="0"/>
              <a:t>«§ 15-5. Plikt til å delta i arbeidet med individuell plan</a:t>
            </a:r>
          </a:p>
          <a:p>
            <a:pPr marL="0" indent="0">
              <a:buNone/>
            </a:pPr>
            <a:r>
              <a:rPr lang="nn-NO" sz="1600" b="1" dirty="0" smtClean="0">
                <a:solidFill>
                  <a:schemeClr val="accent1"/>
                </a:solidFill>
              </a:rPr>
              <a:t>	</a:t>
            </a:r>
            <a:r>
              <a:rPr lang="nn-NO" sz="1600" i="1" dirty="0" smtClean="0"/>
              <a:t>Skolen skal, når det er nødvendig for å ivareta elevanes behov for eit heilskapleg, koordinert og individuelt tilpassa tenestetilbod, delta i samarbeid om utarbeiding og oppfølging av tiltak og mål i individuell plan heimla etter anna lov og forskrift.</a:t>
            </a:r>
          </a:p>
          <a:p>
            <a:pPr marL="0" indent="0">
              <a:buNone/>
            </a:pPr>
            <a:endParaRPr lang="nn-NO" sz="1600" dirty="0"/>
          </a:p>
          <a:p>
            <a:pPr marL="0" indent="0">
              <a:buNone/>
            </a:pPr>
            <a:r>
              <a:rPr lang="nb-NO" sz="1600" b="1" dirty="0"/>
              <a:t>§ 15-8.</a:t>
            </a:r>
            <a:r>
              <a:rPr lang="nb-NO" sz="1600" b="1" i="1" dirty="0"/>
              <a:t>Samarbeid med kommunale </a:t>
            </a:r>
            <a:r>
              <a:rPr lang="nb-NO" sz="1600" b="1" i="1" dirty="0" err="1" smtClean="0"/>
              <a:t>tenester</a:t>
            </a:r>
            <a:endParaRPr lang="nb-NO" sz="1600" b="1" dirty="0"/>
          </a:p>
          <a:p>
            <a:pPr marL="0" indent="0">
              <a:buNone/>
            </a:pPr>
            <a:r>
              <a:rPr lang="nb-NO" sz="1600" b="1" i="1" dirty="0" smtClean="0"/>
              <a:t>	</a:t>
            </a:r>
            <a:r>
              <a:rPr lang="nb-NO" sz="1600" i="1" dirty="0" smtClean="0"/>
              <a:t>Skolen </a:t>
            </a:r>
            <a:r>
              <a:rPr lang="nb-NO" sz="1600" i="1" dirty="0"/>
              <a:t>skal samarbeide med relevante kommunale </a:t>
            </a:r>
            <a:r>
              <a:rPr lang="nb-NO" sz="1600" i="1" dirty="0" err="1"/>
              <a:t>tenester</a:t>
            </a:r>
            <a:r>
              <a:rPr lang="nb-NO" sz="1600" i="1" dirty="0"/>
              <a:t> om vurdering og </a:t>
            </a:r>
            <a:r>
              <a:rPr lang="nb-NO" sz="1600" i="1" dirty="0" smtClean="0"/>
              <a:t>oppfølging av barn og </a:t>
            </a:r>
            <a:r>
              <a:rPr lang="nb-NO" sz="1600" i="1" dirty="0"/>
              <a:t>unge med helsemessige, </a:t>
            </a:r>
            <a:r>
              <a:rPr lang="nb-NO" sz="1600" i="1" dirty="0" err="1"/>
              <a:t>personlege</a:t>
            </a:r>
            <a:r>
              <a:rPr lang="nb-NO" sz="1600" i="1" dirty="0"/>
              <a:t>, sosiale eller emosjonelle </a:t>
            </a:r>
            <a:r>
              <a:rPr lang="nb-NO" sz="1600" i="1" dirty="0" err="1"/>
              <a:t>vanskar</a:t>
            </a:r>
            <a:r>
              <a:rPr lang="nb-NO" sz="1600" i="1" dirty="0"/>
              <a:t>.</a:t>
            </a:r>
          </a:p>
          <a:p>
            <a:pPr marL="0" indent="0">
              <a:buNone/>
            </a:pPr>
            <a:r>
              <a:rPr lang="nb-NO" sz="1600" i="1" dirty="0" smtClean="0"/>
              <a:t>	[…] </a:t>
            </a:r>
            <a:r>
              <a:rPr lang="nb-NO" sz="1600" i="1" dirty="0"/>
              <a:t>kan </a:t>
            </a:r>
            <a:r>
              <a:rPr lang="nb-NO" sz="1600" i="1" dirty="0" err="1"/>
              <a:t>dei</a:t>
            </a:r>
            <a:r>
              <a:rPr lang="nb-NO" sz="1600" i="1" dirty="0"/>
              <a:t> </a:t>
            </a:r>
            <a:r>
              <a:rPr lang="nb-NO" sz="1600" i="1" dirty="0" err="1"/>
              <a:t>samarbeidande</a:t>
            </a:r>
            <a:r>
              <a:rPr lang="nb-NO" sz="1600" i="1" dirty="0"/>
              <a:t> </a:t>
            </a:r>
            <a:r>
              <a:rPr lang="nb-NO" sz="1600" i="1" dirty="0" err="1"/>
              <a:t>tenestene</a:t>
            </a:r>
            <a:r>
              <a:rPr lang="nb-NO" sz="1600" i="1" dirty="0"/>
              <a:t> behandle </a:t>
            </a:r>
            <a:r>
              <a:rPr lang="nb-NO" sz="1600" i="1" dirty="0" err="1"/>
              <a:t>personopplysningar</a:t>
            </a:r>
            <a:r>
              <a:rPr lang="nb-NO" sz="1600" i="1" dirty="0"/>
              <a:t>, inkludert </a:t>
            </a:r>
            <a:r>
              <a:rPr lang="nb-NO" sz="1600" i="1" dirty="0" err="1"/>
              <a:t>særlege</a:t>
            </a:r>
            <a:r>
              <a:rPr lang="nb-NO" sz="1600" i="1" dirty="0"/>
              <a:t> </a:t>
            </a:r>
            <a:r>
              <a:rPr lang="nb-NO" sz="1600" i="1" dirty="0" err="1"/>
              <a:t>kategoriar</a:t>
            </a:r>
            <a:r>
              <a:rPr lang="nb-NO" sz="1600" i="1" dirty="0"/>
              <a:t> av </a:t>
            </a:r>
            <a:r>
              <a:rPr lang="nb-NO" sz="1600" i="1" dirty="0" err="1"/>
              <a:t>personopplysningar</a:t>
            </a:r>
            <a:r>
              <a:rPr lang="nb-NO" sz="1600" i="1" dirty="0"/>
              <a:t> og </a:t>
            </a:r>
            <a:r>
              <a:rPr lang="nb-NO" sz="1600" i="1" dirty="0" err="1"/>
              <a:t>opplysningar</a:t>
            </a:r>
            <a:r>
              <a:rPr lang="nb-NO" sz="1600" i="1" dirty="0"/>
              <a:t> om straffbare </a:t>
            </a:r>
            <a:r>
              <a:rPr lang="nb-NO" sz="1600" i="1" dirty="0" smtClean="0"/>
              <a:t>forhold</a:t>
            </a:r>
            <a:endParaRPr lang="nn-NO" sz="1600" i="1" dirty="0" smtClean="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0"/>
            <a:ext cx="1037014" cy="1724722"/>
          </a:xfrm>
          <a:prstGeom prst="rect">
            <a:avLst/>
          </a:prstGeom>
        </p:spPr>
      </p:pic>
    </p:spTree>
    <p:extLst>
      <p:ext uri="{BB962C8B-B14F-4D97-AF65-F5344CB8AC3E}">
        <p14:creationId xmlns:p14="http://schemas.microsoft.com/office/powerpoint/2010/main" val="262539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t>Helse- og omsorgstjenesteloven -</a:t>
            </a:r>
            <a:br>
              <a:rPr lang="nb-NO" sz="2200" dirty="0" smtClean="0"/>
            </a:br>
            <a:r>
              <a:rPr lang="nb-NO" sz="2200" dirty="0" smtClean="0"/>
              <a:t>formål og samarbeid/samhandling</a:t>
            </a:r>
            <a:endParaRPr lang="nb-NO" sz="2200" dirty="0"/>
          </a:p>
        </p:txBody>
      </p:sp>
      <p:sp>
        <p:nvSpPr>
          <p:cNvPr id="3" name="Plassholder for innhold 2"/>
          <p:cNvSpPr>
            <a:spLocks noGrp="1"/>
          </p:cNvSpPr>
          <p:nvPr>
            <p:ph sz="quarter" idx="11"/>
          </p:nvPr>
        </p:nvSpPr>
        <p:spPr/>
        <p:txBody>
          <a:bodyPr>
            <a:normAutofit fontScale="92500" lnSpcReduction="10000"/>
          </a:bodyPr>
          <a:lstStyle/>
          <a:p>
            <a:pPr marL="0" indent="0">
              <a:buNone/>
            </a:pPr>
            <a:endParaRPr lang="nb-NO" sz="1400" dirty="0" smtClean="0"/>
          </a:p>
          <a:p>
            <a:pPr marL="0" indent="0">
              <a:buNone/>
            </a:pPr>
            <a:r>
              <a:rPr lang="nb-NO" sz="1400" u="sng" dirty="0" smtClean="0"/>
              <a:t>§ 1-1 Formål:</a:t>
            </a:r>
          </a:p>
          <a:p>
            <a:pPr marL="0" indent="0">
              <a:buNone/>
            </a:pPr>
            <a:r>
              <a:rPr lang="nb-NO" sz="1400" dirty="0" smtClean="0"/>
              <a:t>Forebygge, behandle og tilrettelegg for mestring av sykdom, skade, lidelse og nedsatt funksjonsevne.</a:t>
            </a:r>
          </a:p>
          <a:p>
            <a:pPr marL="0" indent="0">
              <a:buNone/>
            </a:pPr>
            <a:endParaRPr lang="nb-NO" sz="1400" dirty="0" smtClean="0"/>
          </a:p>
          <a:p>
            <a:pPr marL="0" indent="0">
              <a:buNone/>
            </a:pPr>
            <a:r>
              <a:rPr lang="nb-NO" sz="1400" dirty="0" smtClean="0"/>
              <a:t>Fremme sosial trygghet, bedre levevilkårene for vanskeligstilte, bidra til likeverd og likestilling og forebygge sosiale problemer.</a:t>
            </a:r>
          </a:p>
          <a:p>
            <a:pPr marL="0" indent="0">
              <a:buNone/>
            </a:pPr>
            <a:endParaRPr lang="nb-NO" sz="1400" dirty="0" smtClean="0"/>
          </a:p>
          <a:p>
            <a:pPr marL="0" indent="0">
              <a:buNone/>
            </a:pPr>
            <a:r>
              <a:rPr lang="nb-NO" sz="1400" dirty="0" smtClean="0"/>
              <a:t>Sikre at den enkelte får mulighet til å leve og bo selvstendig og til å ha en aktiv og meningsfylt tilværelse.</a:t>
            </a:r>
          </a:p>
          <a:p>
            <a:pPr marL="0" indent="0">
              <a:buNone/>
            </a:pPr>
            <a:endParaRPr lang="nb-NO" sz="1400" dirty="0"/>
          </a:p>
          <a:p>
            <a:pPr marL="0" indent="0">
              <a:buNone/>
            </a:pPr>
            <a:r>
              <a:rPr lang="nb-NO" sz="1400" dirty="0" smtClean="0"/>
              <a:t>Sikre </a:t>
            </a:r>
            <a:r>
              <a:rPr lang="nb-NO" sz="1400" b="1" dirty="0" smtClean="0">
                <a:solidFill>
                  <a:schemeClr val="accent1"/>
                </a:solidFill>
              </a:rPr>
              <a:t>samhandling og at tjenestetilbudet blir tilgjengelig for pasient og bruker</a:t>
            </a:r>
            <a:r>
              <a:rPr lang="nb-NO" sz="1400" dirty="0" smtClean="0"/>
              <a:t>.</a:t>
            </a:r>
            <a:endParaRPr lang="nb-NO" sz="1400" dirty="0"/>
          </a:p>
        </p:txBody>
      </p:sp>
      <p:sp>
        <p:nvSpPr>
          <p:cNvPr id="4" name="Plassholder for innhold 3"/>
          <p:cNvSpPr>
            <a:spLocks noGrp="1"/>
          </p:cNvSpPr>
          <p:nvPr>
            <p:ph sz="quarter" idx="12"/>
          </p:nvPr>
        </p:nvSpPr>
        <p:spPr/>
        <p:txBody>
          <a:bodyPr>
            <a:normAutofit/>
          </a:bodyPr>
          <a:lstStyle/>
          <a:p>
            <a:pPr marL="0" indent="0">
              <a:buNone/>
            </a:pPr>
            <a:endParaRPr lang="nb-NO" sz="1400" dirty="0" smtClean="0"/>
          </a:p>
          <a:p>
            <a:pPr marL="0" indent="0">
              <a:buNone/>
            </a:pPr>
            <a:r>
              <a:rPr lang="nb-NO" sz="1400" u="sng" dirty="0" smtClean="0"/>
              <a:t>§ 3-4. Plikt til samhandling og samarbeid:</a:t>
            </a:r>
          </a:p>
          <a:p>
            <a:pPr marL="0" indent="0">
              <a:buNone/>
            </a:pPr>
            <a:r>
              <a:rPr lang="nb-NO" sz="1400" dirty="0" smtClean="0"/>
              <a:t>Kommunen plikter å legge til rette for </a:t>
            </a:r>
            <a:r>
              <a:rPr lang="nb-NO" sz="1400" b="1" dirty="0" smtClean="0">
                <a:solidFill>
                  <a:schemeClr val="accent1"/>
                </a:solidFill>
              </a:rPr>
              <a:t>samhandling </a:t>
            </a:r>
            <a:r>
              <a:rPr lang="nb-NO" sz="1400" dirty="0" smtClean="0"/>
              <a:t>mellom ulike deltjenester innad i kommunen og med andre tjenesteytere der dette er nødvendig for å tilby helse- og omsorgstjenester.</a:t>
            </a:r>
          </a:p>
          <a:p>
            <a:pPr marL="0" indent="0">
              <a:buNone/>
            </a:pPr>
            <a:endParaRPr lang="nb-NO" sz="1400" dirty="0" smtClean="0"/>
          </a:p>
          <a:p>
            <a:pPr marL="0" indent="0">
              <a:buNone/>
            </a:pPr>
            <a:r>
              <a:rPr lang="nb-NO" sz="1400" dirty="0" smtClean="0"/>
              <a:t>Kommunen skal også samarbeide med fylkeskommunen, regionalt helseforetak og stat, slik at helse- og omsorgstjenesten i landet best mulig kan virke som en enhet.</a:t>
            </a:r>
            <a:endParaRPr lang="nb-NO" sz="1400" dirty="0"/>
          </a:p>
        </p:txBody>
      </p:sp>
    </p:spTree>
    <p:extLst>
      <p:ext uri="{BB962C8B-B14F-4D97-AF65-F5344CB8AC3E}">
        <p14:creationId xmlns:p14="http://schemas.microsoft.com/office/powerpoint/2010/main" val="285556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err="1" smtClean="0"/>
              <a:t>Helsepersonelloven</a:t>
            </a:r>
            <a:r>
              <a:rPr lang="nb-NO" sz="2200" dirty="0" smtClean="0"/>
              <a:t> § 25 – samarbeid</a:t>
            </a:r>
            <a:endParaRPr lang="nb-NO" sz="2200" dirty="0"/>
          </a:p>
        </p:txBody>
      </p:sp>
      <p:sp>
        <p:nvSpPr>
          <p:cNvPr id="3" name="Plassholder for innhold 2"/>
          <p:cNvSpPr>
            <a:spLocks noGrp="1"/>
          </p:cNvSpPr>
          <p:nvPr>
            <p:ph sz="quarter" idx="10"/>
          </p:nvPr>
        </p:nvSpPr>
        <p:spPr>
          <a:xfrm>
            <a:off x="459833" y="933973"/>
            <a:ext cx="4675437" cy="3876675"/>
          </a:xfrm>
        </p:spPr>
        <p:txBody>
          <a:bodyPr>
            <a:normAutofit lnSpcReduction="10000"/>
          </a:bodyPr>
          <a:lstStyle/>
          <a:p>
            <a:pPr marL="0" indent="0">
              <a:buNone/>
            </a:pPr>
            <a:endParaRPr lang="nb-NO" sz="1400" dirty="0" smtClean="0"/>
          </a:p>
          <a:p>
            <a:pPr marL="0" indent="0">
              <a:buNone/>
            </a:pPr>
            <a:r>
              <a:rPr lang="nb-NO" sz="1400" dirty="0" smtClean="0"/>
              <a:t>Taushetsbelagte opplysninger kan gis til </a:t>
            </a:r>
            <a:r>
              <a:rPr lang="nb-NO" sz="1400" b="1" dirty="0" smtClean="0">
                <a:solidFill>
                  <a:schemeClr val="accent1"/>
                </a:solidFill>
              </a:rPr>
              <a:t>samarbeidende personell</a:t>
            </a:r>
            <a:r>
              <a:rPr lang="nb-NO" sz="1400" dirty="0" smtClean="0"/>
              <a:t> når det er nødvendig for å</a:t>
            </a:r>
          </a:p>
          <a:p>
            <a:r>
              <a:rPr lang="nb-NO" sz="1400" dirty="0" smtClean="0"/>
              <a:t>gi forsvarlig helsehjelp</a:t>
            </a:r>
          </a:p>
          <a:p>
            <a:r>
              <a:rPr lang="nb-NO" sz="1400" dirty="0" smtClean="0"/>
              <a:t>ivareta behovene til pasientens mindreårige barn eller mindreårige søsken</a:t>
            </a:r>
          </a:p>
          <a:p>
            <a:pPr marL="0" indent="0">
              <a:buNone/>
            </a:pPr>
            <a:endParaRPr lang="nb-NO" sz="1400" dirty="0"/>
          </a:p>
          <a:p>
            <a:pPr marL="0" indent="0">
              <a:buNone/>
            </a:pPr>
            <a:r>
              <a:rPr lang="nb-NO" sz="1400" dirty="0" smtClean="0"/>
              <a:t>Ikke gis dersom pasienten motsetter seg dette.</a:t>
            </a:r>
          </a:p>
          <a:p>
            <a:pPr marL="0" indent="0">
              <a:buNone/>
            </a:pPr>
            <a:endParaRPr lang="nb-NO" sz="1400" dirty="0"/>
          </a:p>
          <a:p>
            <a:pPr marL="0" indent="0">
              <a:buNone/>
            </a:pPr>
            <a:r>
              <a:rPr lang="nb-NO" sz="1400" i="1" dirty="0" smtClean="0"/>
              <a:t>Samarbeidende personell </a:t>
            </a:r>
            <a:r>
              <a:rPr lang="nb-NO" sz="1400" dirty="0" smtClean="0"/>
              <a:t>= annet helsepersonell og evt. andre (helsesekretær m.fl.)</a:t>
            </a:r>
          </a:p>
          <a:p>
            <a:pPr marL="0" indent="0">
              <a:buNone/>
            </a:pPr>
            <a:endParaRPr lang="nb-NO" sz="1400" dirty="0"/>
          </a:p>
          <a:p>
            <a:pPr marL="0" indent="0">
              <a:buNone/>
            </a:pPr>
            <a:r>
              <a:rPr lang="nb-NO" sz="1400" dirty="0" smtClean="0"/>
              <a:t>Helsepersonell må </a:t>
            </a:r>
            <a:r>
              <a:rPr lang="nb-NO" sz="1400" b="1" dirty="0" smtClean="0">
                <a:solidFill>
                  <a:schemeClr val="accent1"/>
                </a:solidFill>
              </a:rPr>
              <a:t>alltid ha samtykke </a:t>
            </a:r>
            <a:r>
              <a:rPr lang="nb-NO" sz="1400" dirty="0" smtClean="0"/>
              <a:t>for å dele opplysningen </a:t>
            </a:r>
            <a:r>
              <a:rPr lang="nb-NO" sz="1400" i="1" dirty="0" smtClean="0"/>
              <a:t>i samarbeid </a:t>
            </a:r>
            <a:r>
              <a:rPr lang="nb-NO" sz="1400" dirty="0" smtClean="0"/>
              <a:t>utover dette, unntatt i opplysningsplikttilfeller.</a:t>
            </a:r>
          </a:p>
        </p:txBody>
      </p:sp>
    </p:spTree>
    <p:extLst>
      <p:ext uri="{BB962C8B-B14F-4D97-AF65-F5344CB8AC3E}">
        <p14:creationId xmlns:p14="http://schemas.microsoft.com/office/powerpoint/2010/main" val="399433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t>Barnehageloven – om </a:t>
            </a:r>
            <a:r>
              <a:rPr lang="nb-NO" sz="2200" u="sng" dirty="0" smtClean="0"/>
              <a:t>samarbeid</a:t>
            </a:r>
            <a:endParaRPr lang="nb-NO" sz="2200" dirty="0"/>
          </a:p>
        </p:txBody>
      </p:sp>
      <p:sp>
        <p:nvSpPr>
          <p:cNvPr id="3" name="Plassholder for innhold 2"/>
          <p:cNvSpPr>
            <a:spLocks noGrp="1"/>
          </p:cNvSpPr>
          <p:nvPr>
            <p:ph sz="quarter" idx="10"/>
          </p:nvPr>
        </p:nvSpPr>
        <p:spPr>
          <a:xfrm>
            <a:off x="459834" y="933973"/>
            <a:ext cx="4602820" cy="3784331"/>
          </a:xfrm>
        </p:spPr>
        <p:txBody>
          <a:bodyPr>
            <a:normAutofit/>
          </a:bodyPr>
          <a:lstStyle/>
          <a:p>
            <a:pPr marL="0" indent="0">
              <a:buNone/>
            </a:pPr>
            <a:endParaRPr lang="nb-NO" sz="1200" dirty="0" smtClean="0"/>
          </a:p>
          <a:p>
            <a:r>
              <a:rPr lang="nb-NO" sz="1400" dirty="0" smtClean="0"/>
              <a:t>Barnehagelovens bestemmelser om formål og innhold (§§ 1 og 2)</a:t>
            </a:r>
          </a:p>
          <a:p>
            <a:endParaRPr lang="nb-NO" sz="1400" dirty="0"/>
          </a:p>
          <a:p>
            <a:r>
              <a:rPr lang="nb-NO" sz="1400" dirty="0" smtClean="0"/>
              <a:t>Plikt til å samarbeide med foreldrene.</a:t>
            </a:r>
          </a:p>
          <a:p>
            <a:endParaRPr lang="nb-NO" sz="1400" dirty="0" smtClean="0"/>
          </a:p>
          <a:p>
            <a:r>
              <a:rPr lang="nb-NO" sz="1400" dirty="0" smtClean="0"/>
              <a:t>Hva med foreldreråd og samarbeidsutvalg?</a:t>
            </a:r>
          </a:p>
          <a:p>
            <a:endParaRPr lang="nb-NO" sz="1400" dirty="0"/>
          </a:p>
          <a:p>
            <a:r>
              <a:rPr lang="nb-NO" sz="1400" dirty="0" smtClean="0"/>
              <a:t>PPT, jf. § 19 c om plikt til å bistå barnehagen i arbeidet med kompetanse- og organisasjonsutvikling for å tilrettelegge barnehagetilbudet for barn med særlige behov.</a:t>
            </a:r>
          </a:p>
        </p:txBody>
      </p:sp>
    </p:spTree>
    <p:extLst>
      <p:ext uri="{BB962C8B-B14F-4D97-AF65-F5344CB8AC3E}">
        <p14:creationId xmlns:p14="http://schemas.microsoft.com/office/powerpoint/2010/main" val="400090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t>Sosialtjenesteloven – </a:t>
            </a:r>
            <a:r>
              <a:rPr lang="nb-NO" sz="2200" u="sng" dirty="0" smtClean="0"/>
              <a:t>samarbeid</a:t>
            </a:r>
            <a:endParaRPr lang="nb-NO" sz="2200" dirty="0"/>
          </a:p>
        </p:txBody>
      </p:sp>
      <p:sp>
        <p:nvSpPr>
          <p:cNvPr id="3" name="Plassholder for innhold 2"/>
          <p:cNvSpPr>
            <a:spLocks noGrp="1"/>
          </p:cNvSpPr>
          <p:nvPr>
            <p:ph sz="quarter" idx="10"/>
          </p:nvPr>
        </p:nvSpPr>
        <p:spPr>
          <a:xfrm>
            <a:off x="459834" y="933973"/>
            <a:ext cx="4921058" cy="3876675"/>
          </a:xfrm>
        </p:spPr>
        <p:txBody>
          <a:bodyPr>
            <a:normAutofit/>
          </a:bodyPr>
          <a:lstStyle/>
          <a:p>
            <a:pPr marL="0" indent="0">
              <a:buNone/>
            </a:pPr>
            <a:endParaRPr lang="nb-NO" sz="1600" dirty="0" smtClean="0"/>
          </a:p>
          <a:p>
            <a:pPr marL="0" indent="0">
              <a:buNone/>
            </a:pPr>
            <a:r>
              <a:rPr lang="nb-NO" sz="1600" dirty="0" smtClean="0"/>
              <a:t>	</a:t>
            </a:r>
            <a:r>
              <a:rPr lang="nb-NO" sz="1400" b="1" dirty="0" smtClean="0"/>
              <a:t>§ 13 annet ledd</a:t>
            </a:r>
          </a:p>
          <a:p>
            <a:pPr marL="0" indent="0">
              <a:buNone/>
            </a:pPr>
            <a:r>
              <a:rPr lang="nb-NO" sz="1400" dirty="0" smtClean="0"/>
              <a:t>	«Kommunen </a:t>
            </a:r>
            <a:r>
              <a:rPr lang="nb-NO" sz="1400" dirty="0"/>
              <a:t>i arbeids- og </a:t>
            </a:r>
            <a:r>
              <a:rPr lang="nb-NO" sz="1400" dirty="0" smtClean="0"/>
              <a:t>velferds- forvaltningen </a:t>
            </a:r>
            <a:r>
              <a:rPr lang="nb-NO" sz="1400" b="1" dirty="0">
                <a:solidFill>
                  <a:schemeClr val="tx2"/>
                </a:solidFill>
              </a:rPr>
              <a:t>skal samarbeide med andre sektorer og forvaltningsnivåer når dette kan bidra til å løse oppgavene som den er pålagt etter denne loven</a:t>
            </a:r>
            <a:r>
              <a:rPr lang="nb-NO" sz="1400" dirty="0"/>
              <a:t>. </a:t>
            </a:r>
            <a:r>
              <a:rPr lang="nb-NO" sz="1400" dirty="0" smtClean="0"/>
              <a:t>….»</a:t>
            </a:r>
            <a:endParaRPr lang="nb-NO" sz="1400"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722" y="0"/>
            <a:ext cx="1243981" cy="1865971"/>
          </a:xfrm>
          <a:prstGeom prst="rect">
            <a:avLst/>
          </a:prstGeom>
        </p:spPr>
      </p:pic>
    </p:spTree>
    <p:extLst>
      <p:ext uri="{BB962C8B-B14F-4D97-AF65-F5344CB8AC3E}">
        <p14:creationId xmlns:p14="http://schemas.microsoft.com/office/powerpoint/2010/main" val="381790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u="sng" dirty="0" smtClean="0"/>
              <a:t>Utredningsplikt</a:t>
            </a:r>
            <a:r>
              <a:rPr lang="nb-NO" sz="2200" dirty="0" smtClean="0"/>
              <a:t> – FVL § 17 første ledd</a:t>
            </a:r>
            <a:endParaRPr lang="nb-NO" sz="2200" dirty="0"/>
          </a:p>
        </p:txBody>
      </p:sp>
      <p:sp>
        <p:nvSpPr>
          <p:cNvPr id="3" name="Plassholder for innhold 2"/>
          <p:cNvSpPr>
            <a:spLocks noGrp="1"/>
          </p:cNvSpPr>
          <p:nvPr>
            <p:ph sz="quarter" idx="10"/>
          </p:nvPr>
        </p:nvSpPr>
        <p:spPr>
          <a:xfrm>
            <a:off x="459834" y="933973"/>
            <a:ext cx="4485241" cy="3876675"/>
          </a:xfrm>
        </p:spPr>
        <p:txBody>
          <a:bodyPr>
            <a:noAutofit/>
          </a:bodyPr>
          <a:lstStyle/>
          <a:p>
            <a:pPr marL="0" indent="0">
              <a:buNone/>
            </a:pPr>
            <a:endParaRPr lang="nb-NO" sz="1200" dirty="0" smtClean="0"/>
          </a:p>
          <a:p>
            <a:pPr marL="0" indent="0">
              <a:buNone/>
            </a:pPr>
            <a:r>
              <a:rPr lang="nb-NO" sz="1200" dirty="0"/>
              <a:t>	</a:t>
            </a:r>
            <a:r>
              <a:rPr lang="nb-NO" sz="1200" dirty="0" smtClean="0"/>
              <a:t>«</a:t>
            </a:r>
            <a:r>
              <a:rPr lang="nb-NO" sz="1200" b="1" dirty="0" smtClean="0"/>
              <a:t>§ 17. (forvaltningsorganets utrednings- og informasjonsplikt)</a:t>
            </a:r>
            <a:endParaRPr lang="nb-NO" sz="1200" dirty="0" smtClean="0"/>
          </a:p>
          <a:p>
            <a:pPr marL="0" indent="0">
              <a:buNone/>
            </a:pPr>
            <a:r>
              <a:rPr lang="nb-NO" sz="1200" dirty="0" smtClean="0"/>
              <a:t>	Forvaltningsorganet </a:t>
            </a:r>
            <a:r>
              <a:rPr lang="nb-NO" sz="1200" b="1" dirty="0">
                <a:solidFill>
                  <a:schemeClr val="tx2"/>
                </a:solidFill>
              </a:rPr>
              <a:t>skal påse at saken er så godt opplyst som mulig </a:t>
            </a:r>
            <a:r>
              <a:rPr lang="nb-NO" sz="1200" dirty="0"/>
              <a:t>før vedtak treffes. Det skal påse at mindreårige parter har fått mulighet til å gi uttrykk for sitt syn, i den grad de er i stand til å danne seg egne synspunkter på det saken gjelder. </a:t>
            </a:r>
            <a:r>
              <a:rPr lang="nb-NO" sz="1200" b="1" dirty="0">
                <a:solidFill>
                  <a:schemeClr val="tx2"/>
                </a:solidFill>
              </a:rPr>
              <a:t>De mindreåriges syn skal tillegges vekt i samsvar med deres alder og modenhet</a:t>
            </a:r>
            <a:r>
              <a:rPr lang="nb-NO" sz="1200" dirty="0" smtClean="0"/>
              <a:t>.»</a:t>
            </a:r>
          </a:p>
          <a:p>
            <a:pPr marL="0" indent="0">
              <a:buNone/>
            </a:pPr>
            <a:r>
              <a:rPr lang="nb-NO" sz="1200" dirty="0" smtClean="0"/>
              <a:t>---</a:t>
            </a:r>
            <a:endParaRPr lang="nb-NO" sz="1200" dirty="0"/>
          </a:p>
          <a:p>
            <a:pPr marL="0" indent="0">
              <a:buNone/>
            </a:pPr>
            <a:r>
              <a:rPr lang="nb-NO" sz="1050" u="sng" dirty="0" smtClean="0"/>
              <a:t>Eks.</a:t>
            </a:r>
            <a:endParaRPr lang="nb-NO" sz="1050" dirty="0"/>
          </a:p>
          <a:p>
            <a:pPr marL="0" indent="0">
              <a:buNone/>
            </a:pPr>
            <a:r>
              <a:rPr lang="nb-NO" sz="1050" i="1" dirty="0" smtClean="0"/>
              <a:t>Forskrift om </a:t>
            </a:r>
            <a:r>
              <a:rPr lang="nb-NO" sz="1050" i="1" dirty="0" err="1" smtClean="0"/>
              <a:t>habilitering</a:t>
            </a:r>
            <a:r>
              <a:rPr lang="nb-NO" sz="1050" i="1" dirty="0" smtClean="0"/>
              <a:t> og rehabilitering, individuell plan og koordinator 2011-12-16-1256</a:t>
            </a:r>
          </a:p>
          <a:p>
            <a:pPr marL="0" indent="0">
              <a:buNone/>
            </a:pPr>
            <a:r>
              <a:rPr lang="nb-NO" sz="1050" b="1" dirty="0" smtClean="0"/>
              <a:t>«§ 8. undersøkelse og utreding</a:t>
            </a:r>
          </a:p>
          <a:p>
            <a:pPr marL="0" indent="0">
              <a:buNone/>
            </a:pPr>
            <a:r>
              <a:rPr lang="nb-NO" sz="1050" dirty="0" smtClean="0"/>
              <a:t>	Kommunen skal sørge for nødvendig undersøkelse og utredning, og ved behov henvise til spesialisthelsetjenesten, før </a:t>
            </a:r>
            <a:r>
              <a:rPr lang="nb-NO" sz="1050" dirty="0" err="1" smtClean="0"/>
              <a:t>habilitering</a:t>
            </a:r>
            <a:r>
              <a:rPr lang="nb-NO" sz="1050" dirty="0" smtClean="0"/>
              <a:t> og rehabilitering settes i gang.»</a:t>
            </a:r>
            <a:endParaRPr lang="nb-NO" sz="1050"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535" y="0"/>
            <a:ext cx="1190231" cy="1785347"/>
          </a:xfrm>
          <a:prstGeom prst="rect">
            <a:avLst/>
          </a:prstGeom>
        </p:spPr>
      </p:pic>
    </p:spTree>
    <p:extLst>
      <p:ext uri="{BB962C8B-B14F-4D97-AF65-F5344CB8AC3E}">
        <p14:creationId xmlns:p14="http://schemas.microsoft.com/office/powerpoint/2010/main" val="1524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t>
            </a:r>
            <a:endParaRPr lang="nb-NO" dirty="0"/>
          </a:p>
        </p:txBody>
      </p:sp>
      <p:sp>
        <p:nvSpPr>
          <p:cNvPr id="3" name="Plassholder for innhold 2"/>
          <p:cNvSpPr>
            <a:spLocks noGrp="1"/>
          </p:cNvSpPr>
          <p:nvPr>
            <p:ph sz="quarter" idx="10"/>
          </p:nvPr>
        </p:nvSpPr>
        <p:spPr>
          <a:solidFill>
            <a:schemeClr val="tx2"/>
          </a:solidFill>
        </p:spPr>
        <p:txBody>
          <a:bodyPr/>
          <a:lstStyle/>
          <a:p>
            <a:pPr marL="0" indent="0">
              <a:buNone/>
            </a:pPr>
            <a:endParaRPr lang="nb-NO" dirty="0" smtClean="0"/>
          </a:p>
          <a:p>
            <a:pPr marL="0" indent="0">
              <a:buNone/>
            </a:pPr>
            <a:endParaRPr lang="nb-NO" dirty="0"/>
          </a:p>
          <a:p>
            <a:pPr marL="0" indent="0">
              <a:buNone/>
            </a:pPr>
            <a:endParaRPr lang="nb-NO" dirty="0" smtClean="0"/>
          </a:p>
          <a:p>
            <a:pPr marL="0" indent="0" algn="ctr">
              <a:buNone/>
            </a:pPr>
            <a:r>
              <a:rPr lang="nb-NO" sz="2000" b="1" dirty="0" smtClean="0">
                <a:solidFill>
                  <a:schemeClr val="bg1"/>
                </a:solidFill>
              </a:rPr>
              <a:t>Hvem er </a:t>
            </a:r>
            <a:r>
              <a:rPr lang="nb-NO" sz="2000" b="1" i="1" dirty="0" smtClean="0">
                <a:solidFill>
                  <a:schemeClr val="bg1"/>
                </a:solidFill>
              </a:rPr>
              <a:t>«andre»</a:t>
            </a:r>
            <a:r>
              <a:rPr lang="nb-NO" sz="2000" b="1" dirty="0">
                <a:solidFill>
                  <a:schemeClr val="bg1"/>
                </a:solidFill>
              </a:rPr>
              <a:t> </a:t>
            </a:r>
            <a:r>
              <a:rPr lang="nb-NO" sz="2000" b="1" dirty="0" smtClean="0">
                <a:solidFill>
                  <a:schemeClr val="bg1"/>
                </a:solidFill>
              </a:rPr>
              <a:t>i FVL § 13?</a:t>
            </a:r>
          </a:p>
          <a:p>
            <a:pPr marL="0" indent="0" algn="ctr">
              <a:buNone/>
            </a:pPr>
            <a:r>
              <a:rPr lang="nb-NO" sz="2000" b="1" dirty="0" smtClean="0">
                <a:solidFill>
                  <a:schemeClr val="bg1"/>
                </a:solidFill>
              </a:rPr>
              <a:t>og hva er et </a:t>
            </a:r>
            <a:r>
              <a:rPr lang="nb-NO" sz="2000" b="1" i="1" dirty="0" smtClean="0">
                <a:solidFill>
                  <a:schemeClr val="bg1"/>
                </a:solidFill>
              </a:rPr>
              <a:t>«organ»?</a:t>
            </a:r>
            <a:endParaRPr lang="nb-NO" sz="2000" b="1" i="1" dirty="0">
              <a:solidFill>
                <a:schemeClr val="bg1"/>
              </a:solidFill>
            </a:endParaRPr>
          </a:p>
        </p:txBody>
      </p:sp>
    </p:spTree>
    <p:extLst>
      <p:ext uri="{BB962C8B-B14F-4D97-AF65-F5344CB8AC3E}">
        <p14:creationId xmlns:p14="http://schemas.microsoft.com/office/powerpoint/2010/main" val="108099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smtClean="0"/>
              <a:t>Hvem er </a:t>
            </a:r>
            <a:r>
              <a:rPr lang="nb-NO" sz="2000" i="1" dirty="0" smtClean="0"/>
              <a:t>«andre» </a:t>
            </a:r>
            <a:r>
              <a:rPr lang="nb-NO" sz="2000" dirty="0" smtClean="0"/>
              <a:t>i FVL § 13?</a:t>
            </a:r>
            <a:endParaRPr lang="nb-NO" sz="2000" dirty="0"/>
          </a:p>
        </p:txBody>
      </p:sp>
      <p:sp>
        <p:nvSpPr>
          <p:cNvPr id="3" name="Plassholder for innhold 2"/>
          <p:cNvSpPr>
            <a:spLocks noGrp="1"/>
          </p:cNvSpPr>
          <p:nvPr>
            <p:ph sz="quarter" idx="11"/>
          </p:nvPr>
        </p:nvSpPr>
        <p:spPr/>
        <p:txBody>
          <a:bodyPr>
            <a:normAutofit/>
          </a:bodyPr>
          <a:lstStyle/>
          <a:p>
            <a:pPr marL="0" indent="0">
              <a:buNone/>
            </a:pPr>
            <a:r>
              <a:rPr lang="nb-NO" sz="1600" i="1" u="sng" dirty="0"/>
              <a:t>Ot.prp.nr. 3 (1976-77) side 30</a:t>
            </a:r>
          </a:p>
          <a:p>
            <a:pPr marL="0" indent="0">
              <a:buNone/>
            </a:pPr>
            <a:endParaRPr lang="nb-NO" sz="1200" i="1" dirty="0"/>
          </a:p>
          <a:p>
            <a:pPr marL="0" indent="0">
              <a:buNone/>
            </a:pPr>
            <a:r>
              <a:rPr lang="nb-NO" sz="1200" dirty="0"/>
              <a:t>«3.3.6. </a:t>
            </a:r>
            <a:r>
              <a:rPr lang="nb-NO" sz="1200" b="1" dirty="0"/>
              <a:t>Kommunikasjon med andre etater</a:t>
            </a:r>
          </a:p>
          <a:p>
            <a:pPr marL="0" indent="0">
              <a:buNone/>
            </a:pPr>
            <a:r>
              <a:rPr lang="nb-NO" sz="1200" dirty="0"/>
              <a:t>Lovbestemmelser om taushetsplikt gjelder i alminnelighet også i forhold til </a:t>
            </a:r>
            <a:r>
              <a:rPr lang="nb-NO" sz="1200" b="1" dirty="0">
                <a:solidFill>
                  <a:schemeClr val="tx2"/>
                </a:solidFill>
              </a:rPr>
              <a:t>andre</a:t>
            </a:r>
            <a:r>
              <a:rPr lang="nb-NO" sz="1200" dirty="0"/>
              <a:t> offentlige organer.</a:t>
            </a:r>
          </a:p>
          <a:p>
            <a:pPr marL="0" indent="0">
              <a:buNone/>
            </a:pPr>
            <a:endParaRPr lang="nb-NO" sz="1200" dirty="0"/>
          </a:p>
          <a:p>
            <a:pPr marL="0" indent="0">
              <a:buNone/>
            </a:pPr>
            <a:r>
              <a:rPr lang="nb-NO" sz="1200" dirty="0"/>
              <a:t>Unntak kan følge av særlige regler om opplysningsplikt eller om samarbeid mellom etater, men da må det vanligvis sies uttrykkelig at taushetsplikten skal vike</a:t>
            </a:r>
            <a:r>
              <a:rPr lang="nb-NO" sz="1200" dirty="0" smtClean="0"/>
              <a:t>.»</a:t>
            </a:r>
            <a:endParaRPr lang="nb-NO" sz="1200" dirty="0"/>
          </a:p>
        </p:txBody>
      </p:sp>
      <p:sp>
        <p:nvSpPr>
          <p:cNvPr id="4" name="Plassholder for innhold 3"/>
          <p:cNvSpPr>
            <a:spLocks noGrp="1"/>
          </p:cNvSpPr>
          <p:nvPr>
            <p:ph sz="quarter" idx="12"/>
          </p:nvPr>
        </p:nvSpPr>
        <p:spPr/>
        <p:txBody>
          <a:bodyPr>
            <a:normAutofit/>
          </a:bodyPr>
          <a:lstStyle/>
          <a:p>
            <a:pPr marL="0" indent="0">
              <a:buNone/>
            </a:pPr>
            <a:r>
              <a:rPr lang="nb-NO" sz="1200" dirty="0" smtClean="0"/>
              <a:t>«</a:t>
            </a:r>
            <a:r>
              <a:rPr lang="nb-NO" sz="1200" dirty="0"/>
              <a:t>Videre kan unntak følge av de begrensninger i taushetsplikten som må oppstilles på grunn av vedkommende organs egne oppgaver.</a:t>
            </a:r>
          </a:p>
          <a:p>
            <a:pPr marL="0" indent="0">
              <a:buNone/>
            </a:pPr>
            <a:endParaRPr lang="nb-NO" sz="1200" b="1" dirty="0">
              <a:solidFill>
                <a:schemeClr val="tx2"/>
              </a:solidFill>
            </a:endParaRPr>
          </a:p>
          <a:p>
            <a:pPr marL="0" indent="0">
              <a:buNone/>
            </a:pPr>
            <a:r>
              <a:rPr lang="nb-NO" sz="1200" b="1" dirty="0">
                <a:solidFill>
                  <a:schemeClr val="tx2"/>
                </a:solidFill>
              </a:rPr>
              <a:t>Et organ kan således vanligvis gi opplysninger belagt med taushetsplikt til andre organer når det finnes nødvendig ut fra </a:t>
            </a:r>
            <a:r>
              <a:rPr lang="nb-NO" sz="1200" b="1" dirty="0" err="1">
                <a:solidFill>
                  <a:schemeClr val="tx2"/>
                </a:solidFill>
              </a:rPr>
              <a:t>avgiverorganets</a:t>
            </a:r>
            <a:r>
              <a:rPr lang="nb-NO" sz="1200" b="1" dirty="0">
                <a:solidFill>
                  <a:schemeClr val="tx2"/>
                </a:solidFill>
              </a:rPr>
              <a:t> egne interesser</a:t>
            </a:r>
            <a:r>
              <a:rPr lang="nb-NO" sz="1200" dirty="0" smtClean="0"/>
              <a:t>.»</a:t>
            </a:r>
          </a:p>
          <a:p>
            <a:pPr marL="0" indent="0">
              <a:buNone/>
            </a:pPr>
            <a:r>
              <a:rPr lang="nb-NO" sz="1200" dirty="0" smtClean="0"/>
              <a:t>---</a:t>
            </a:r>
          </a:p>
          <a:p>
            <a:pPr marL="0" indent="0">
              <a:buNone/>
            </a:pPr>
            <a:endParaRPr lang="nb-NO" sz="1200" dirty="0" smtClean="0"/>
          </a:p>
          <a:p>
            <a:pPr marL="0" indent="0">
              <a:buNone/>
            </a:pPr>
            <a:endParaRPr lang="nb-NO" sz="1200" dirty="0" smtClean="0"/>
          </a:p>
          <a:p>
            <a:pPr marL="0" indent="0">
              <a:buNone/>
            </a:pPr>
            <a:r>
              <a:rPr lang="nb-NO" sz="1200" b="1" dirty="0" err="1" smtClean="0">
                <a:solidFill>
                  <a:schemeClr val="accent1"/>
                </a:solidFill>
              </a:rPr>
              <a:t>SOMBs</a:t>
            </a:r>
            <a:r>
              <a:rPr lang="nb-NO" sz="1200" b="1" dirty="0" smtClean="0">
                <a:solidFill>
                  <a:schemeClr val="accent1"/>
                </a:solidFill>
              </a:rPr>
              <a:t> uttalelse 24.1.11 (2010/2411):</a:t>
            </a:r>
          </a:p>
          <a:p>
            <a:pPr marL="0" indent="0">
              <a:buNone/>
            </a:pPr>
            <a:r>
              <a:rPr lang="nb-NO" sz="1200" dirty="0" smtClean="0"/>
              <a:t>Ansatt i NAV lokalt var vitne til hendelse som privatperson, og brukte </a:t>
            </a:r>
            <a:r>
              <a:rPr lang="nb-NO" sz="1200" dirty="0" err="1" smtClean="0"/>
              <a:t>NAVs</a:t>
            </a:r>
            <a:r>
              <a:rPr lang="nb-NO" sz="1200" dirty="0" smtClean="0"/>
              <a:t> datasystem for å sjekk om navngitt person var NAV-bruker, og videreformidlet dette til barnevernet.</a:t>
            </a:r>
            <a:endParaRPr lang="nb-NO" sz="1200" dirty="0"/>
          </a:p>
        </p:txBody>
      </p:sp>
    </p:spTree>
    <p:extLst>
      <p:ext uri="{BB962C8B-B14F-4D97-AF65-F5344CB8AC3E}">
        <p14:creationId xmlns:p14="http://schemas.microsoft.com/office/powerpoint/2010/main" val="105154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BTI – tjenester for barn og unge</a:t>
            </a:r>
            <a:endParaRPr lang="nb-NO" dirty="0"/>
          </a:p>
        </p:txBody>
      </p:sp>
      <p:sp>
        <p:nvSpPr>
          <p:cNvPr id="3" name="Plassholder for innhold 2"/>
          <p:cNvSpPr>
            <a:spLocks noGrp="1"/>
          </p:cNvSpPr>
          <p:nvPr>
            <p:ph sz="quarter" idx="11"/>
          </p:nvPr>
        </p:nvSpPr>
        <p:spPr/>
        <p:txBody>
          <a:bodyPr>
            <a:normAutofit/>
          </a:bodyPr>
          <a:lstStyle/>
          <a:p>
            <a:r>
              <a:rPr lang="nb-NO" sz="1700" dirty="0"/>
              <a:t>Barnehage - </a:t>
            </a:r>
            <a:r>
              <a:rPr lang="nb-NO" sz="1700" dirty="0">
                <a:solidFill>
                  <a:srgbClr val="FF0000"/>
                </a:solidFill>
              </a:rPr>
              <a:t>barnehageloven</a:t>
            </a:r>
            <a:endParaRPr lang="nb-NO" sz="1700" dirty="0"/>
          </a:p>
          <a:p>
            <a:endParaRPr lang="nb-NO" sz="1700" dirty="0"/>
          </a:p>
          <a:p>
            <a:r>
              <a:rPr lang="nb-NO" sz="1700" dirty="0" smtClean="0"/>
              <a:t>Barnevern </a:t>
            </a:r>
            <a:r>
              <a:rPr lang="nb-NO" sz="1700" dirty="0"/>
              <a:t>- </a:t>
            </a:r>
            <a:r>
              <a:rPr lang="nb-NO" sz="1700" dirty="0">
                <a:solidFill>
                  <a:srgbClr val="FF0000"/>
                </a:solidFill>
              </a:rPr>
              <a:t>barnevernloven</a:t>
            </a:r>
            <a:endParaRPr lang="nb-NO" sz="1700" dirty="0"/>
          </a:p>
          <a:p>
            <a:endParaRPr lang="nb-NO" sz="1700" dirty="0"/>
          </a:p>
          <a:p>
            <a:r>
              <a:rPr lang="nb-NO" sz="1700" dirty="0"/>
              <a:t>Fastlege – </a:t>
            </a:r>
            <a:r>
              <a:rPr lang="nb-NO" sz="1700" dirty="0">
                <a:solidFill>
                  <a:srgbClr val="FF0000"/>
                </a:solidFill>
              </a:rPr>
              <a:t>helse- og omsorgstjenesteloven (hol)</a:t>
            </a:r>
            <a:endParaRPr lang="nb-NO" sz="1700" dirty="0"/>
          </a:p>
          <a:p>
            <a:endParaRPr lang="nb-NO" sz="1700" dirty="0"/>
          </a:p>
          <a:p>
            <a:r>
              <a:rPr lang="nb-NO" sz="1700" dirty="0"/>
              <a:t>Helsestasjon og </a:t>
            </a:r>
            <a:r>
              <a:rPr lang="nb-NO" sz="1700" dirty="0" smtClean="0"/>
              <a:t>skolehelse </a:t>
            </a:r>
            <a:r>
              <a:rPr lang="nb-NO" sz="1700" dirty="0"/>
              <a:t>– </a:t>
            </a:r>
            <a:r>
              <a:rPr lang="nb-NO" sz="1700" dirty="0">
                <a:solidFill>
                  <a:srgbClr val="FF0000"/>
                </a:solidFill>
              </a:rPr>
              <a:t>hol og </a:t>
            </a:r>
            <a:r>
              <a:rPr lang="nb-NO" sz="1700" dirty="0" smtClean="0">
                <a:solidFill>
                  <a:srgbClr val="FF0000"/>
                </a:solidFill>
              </a:rPr>
              <a:t>forskrift</a:t>
            </a:r>
            <a:endParaRPr lang="nb-NO" sz="1700" dirty="0"/>
          </a:p>
        </p:txBody>
      </p:sp>
      <p:sp>
        <p:nvSpPr>
          <p:cNvPr id="4" name="Plassholder for innhold 3"/>
          <p:cNvSpPr>
            <a:spLocks noGrp="1"/>
          </p:cNvSpPr>
          <p:nvPr>
            <p:ph sz="quarter" idx="12"/>
          </p:nvPr>
        </p:nvSpPr>
        <p:spPr/>
        <p:txBody>
          <a:bodyPr>
            <a:normAutofit fontScale="77500" lnSpcReduction="20000"/>
          </a:bodyPr>
          <a:lstStyle/>
          <a:p>
            <a:r>
              <a:rPr lang="nb-NO" dirty="0" smtClean="0"/>
              <a:t>Medisinsk habilitering- </a:t>
            </a:r>
            <a:r>
              <a:rPr lang="nb-NO" dirty="0"/>
              <a:t>og </a:t>
            </a:r>
            <a:r>
              <a:rPr lang="nb-NO" dirty="0" smtClean="0"/>
              <a:t>rehabilitering </a:t>
            </a:r>
            <a:r>
              <a:rPr lang="nb-NO" dirty="0"/>
              <a:t>– </a:t>
            </a:r>
            <a:r>
              <a:rPr lang="nb-NO" dirty="0">
                <a:solidFill>
                  <a:srgbClr val="FF0000"/>
                </a:solidFill>
              </a:rPr>
              <a:t>hol</a:t>
            </a:r>
            <a:endParaRPr lang="nb-NO" dirty="0"/>
          </a:p>
          <a:p>
            <a:endParaRPr lang="nb-NO" dirty="0"/>
          </a:p>
          <a:p>
            <a:r>
              <a:rPr lang="nb-NO" dirty="0"/>
              <a:t>PPT – </a:t>
            </a:r>
            <a:r>
              <a:rPr lang="nb-NO" dirty="0">
                <a:solidFill>
                  <a:srgbClr val="FF0000"/>
                </a:solidFill>
              </a:rPr>
              <a:t>opplæringsloven (§ 5-6) og barnehageloven (§ 19 c)</a:t>
            </a:r>
          </a:p>
          <a:p>
            <a:endParaRPr lang="nb-NO" dirty="0"/>
          </a:p>
          <a:p>
            <a:r>
              <a:rPr lang="nb-NO" dirty="0"/>
              <a:t>Psykisk </a:t>
            </a:r>
            <a:r>
              <a:rPr lang="nb-NO" dirty="0" smtClean="0"/>
              <a:t>helse </a:t>
            </a:r>
            <a:r>
              <a:rPr lang="nb-NO" dirty="0"/>
              <a:t>– </a:t>
            </a:r>
            <a:r>
              <a:rPr lang="nb-NO" dirty="0">
                <a:solidFill>
                  <a:srgbClr val="FF0000"/>
                </a:solidFill>
              </a:rPr>
              <a:t>pasient- og brukerrettighetsloven</a:t>
            </a:r>
            <a:endParaRPr lang="nb-NO" dirty="0"/>
          </a:p>
          <a:p>
            <a:endParaRPr lang="nb-NO" dirty="0"/>
          </a:p>
          <a:p>
            <a:r>
              <a:rPr lang="nb-NO" dirty="0"/>
              <a:t>Skole - </a:t>
            </a:r>
            <a:r>
              <a:rPr lang="nb-NO" dirty="0">
                <a:solidFill>
                  <a:srgbClr val="FF0000"/>
                </a:solidFill>
              </a:rPr>
              <a:t>opplæringsloven</a:t>
            </a:r>
            <a:endParaRPr lang="nb-NO" dirty="0"/>
          </a:p>
          <a:p>
            <a:endParaRPr lang="nb-NO" dirty="0"/>
          </a:p>
          <a:p>
            <a:r>
              <a:rPr lang="nb-NO" dirty="0"/>
              <a:t>Sosialtjeneste - </a:t>
            </a:r>
            <a:r>
              <a:rPr lang="nb-NO" dirty="0">
                <a:solidFill>
                  <a:srgbClr val="FF0000"/>
                </a:solidFill>
              </a:rPr>
              <a:t>sosialtjenesteloven</a:t>
            </a:r>
            <a:endParaRPr lang="nb-NO" dirty="0"/>
          </a:p>
          <a:p>
            <a:endParaRPr lang="nb-NO" dirty="0"/>
          </a:p>
        </p:txBody>
      </p:sp>
    </p:spTree>
    <p:extLst>
      <p:ext uri="{BB962C8B-B14F-4D97-AF65-F5344CB8AC3E}">
        <p14:creationId xmlns:p14="http://schemas.microsoft.com/office/powerpoint/2010/main" val="353911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t>Etater/organer/enheter i Nittedal kommune</a:t>
            </a:r>
            <a:endParaRPr lang="nb-NO" sz="2200" dirty="0"/>
          </a:p>
        </p:txBody>
      </p:sp>
      <p:sp>
        <p:nvSpPr>
          <p:cNvPr id="3" name="Plassholder for innhold 2"/>
          <p:cNvSpPr>
            <a:spLocks noGrp="1"/>
          </p:cNvSpPr>
          <p:nvPr>
            <p:ph sz="quarter" idx="10"/>
          </p:nvPr>
        </p:nvSpPr>
        <p:spPr>
          <a:xfrm>
            <a:off x="459833" y="933973"/>
            <a:ext cx="5626413" cy="3876675"/>
          </a:xfrm>
        </p:spPr>
        <p:txBody>
          <a:bodyPr>
            <a:normAutofit/>
          </a:bodyPr>
          <a:lstStyle/>
          <a:p>
            <a:endParaRPr lang="nb-NO" sz="1200" dirty="0" smtClean="0"/>
          </a:p>
          <a:p>
            <a:r>
              <a:rPr lang="nb-NO" sz="1600" dirty="0" smtClean="0"/>
              <a:t>Hva utgjør en </a:t>
            </a:r>
            <a:r>
              <a:rPr lang="nb-NO" sz="1600" i="1" dirty="0" smtClean="0"/>
              <a:t>«etat» </a:t>
            </a:r>
            <a:r>
              <a:rPr lang="nb-NO" sz="1600" dirty="0" smtClean="0"/>
              <a:t>og et </a:t>
            </a:r>
            <a:r>
              <a:rPr lang="nb-NO" sz="1600" i="1" dirty="0" smtClean="0"/>
              <a:t>«organ» </a:t>
            </a:r>
            <a:r>
              <a:rPr lang="nb-NO" sz="1600" dirty="0" smtClean="0"/>
              <a:t>i taushetspliktens forstand?:</a:t>
            </a:r>
          </a:p>
          <a:p>
            <a:pPr lvl="1"/>
            <a:r>
              <a:rPr lang="nb-NO" sz="1400" dirty="0" smtClean="0"/>
              <a:t>En skole? Eller er alle grunnskolene </a:t>
            </a:r>
            <a:r>
              <a:rPr lang="nb-NO" sz="1400" dirty="0" err="1" smtClean="0"/>
              <a:t>èn</a:t>
            </a:r>
            <a:r>
              <a:rPr lang="nb-NO" sz="1400" dirty="0" smtClean="0"/>
              <a:t> etat?</a:t>
            </a:r>
          </a:p>
          <a:p>
            <a:pPr lvl="1"/>
            <a:r>
              <a:rPr lang="nb-NO" sz="1400" dirty="0" smtClean="0"/>
              <a:t>En eller alle barnehagene?</a:t>
            </a:r>
          </a:p>
          <a:p>
            <a:pPr lvl="1"/>
            <a:r>
              <a:rPr lang="nb-NO" sz="1400" dirty="0" smtClean="0"/>
              <a:t>PPT?</a:t>
            </a:r>
          </a:p>
          <a:p>
            <a:pPr lvl="1"/>
            <a:r>
              <a:rPr lang="nb-NO" sz="1400" dirty="0" smtClean="0"/>
              <a:t>Utekontakten (oppsøkende ungdomsteam)?</a:t>
            </a:r>
            <a:endParaRPr lang="nb-NO" sz="1400" dirty="0"/>
          </a:p>
          <a:p>
            <a:endParaRPr lang="nb-NO" sz="1400" dirty="0" smtClean="0"/>
          </a:p>
          <a:p>
            <a:r>
              <a:rPr lang="nb-NO" sz="1600" dirty="0" smtClean="0"/>
              <a:t>Har det betydning hvilken sektor du tilhører? Hvor kontoret ditt er?</a:t>
            </a:r>
          </a:p>
          <a:p>
            <a:endParaRPr lang="nb-NO" sz="1400" dirty="0"/>
          </a:p>
        </p:txBody>
      </p:sp>
    </p:spTree>
    <p:extLst>
      <p:ext uri="{BB962C8B-B14F-4D97-AF65-F5344CB8AC3E}">
        <p14:creationId xmlns:p14="http://schemas.microsoft.com/office/powerpoint/2010/main" val="61515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GDPR</a:t>
            </a:r>
            <a:endParaRPr lang="nb-NO" dirty="0"/>
          </a:p>
        </p:txBody>
      </p:sp>
      <p:sp>
        <p:nvSpPr>
          <p:cNvPr id="3" name="Plassholder for innhold 2"/>
          <p:cNvSpPr>
            <a:spLocks noGrp="1"/>
          </p:cNvSpPr>
          <p:nvPr>
            <p:ph sz="quarter" idx="10"/>
          </p:nvPr>
        </p:nvSpPr>
        <p:spPr>
          <a:xfrm>
            <a:off x="312122" y="1187191"/>
            <a:ext cx="7773988" cy="3876675"/>
          </a:xfrm>
        </p:spPr>
        <p:txBody>
          <a:bodyPr/>
          <a:lstStyle/>
          <a:p>
            <a:pPr marL="0" indent="0">
              <a:buNone/>
            </a:pPr>
            <a:r>
              <a:rPr lang="nb-NO" dirty="0" smtClean="0"/>
              <a:t>:-/</a:t>
            </a:r>
            <a:endParaRPr lang="nb-NO" dirty="0"/>
          </a:p>
        </p:txBody>
      </p:sp>
      <p:pic>
        <p:nvPicPr>
          <p:cNvPr id="1026" name="Bilde 3"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171" y="-3438002"/>
            <a:ext cx="5581650" cy="824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l venstre 3"/>
          <p:cNvSpPr/>
          <p:nvPr/>
        </p:nvSpPr>
        <p:spPr>
          <a:xfrm>
            <a:off x="5165588" y="4380242"/>
            <a:ext cx="1910576" cy="416312"/>
          </a:xfrm>
          <a:prstGeom prst="leftArrow">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446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bg1"/>
                </a:solidFill>
              </a:rPr>
              <a:t>.</a:t>
            </a:r>
            <a:endParaRPr lang="nb-NO" dirty="0">
              <a:solidFill>
                <a:schemeClr val="bg1"/>
              </a:solidFill>
            </a:endParaRPr>
          </a:p>
        </p:txBody>
      </p:sp>
      <p:sp>
        <p:nvSpPr>
          <p:cNvPr id="3" name="Plassholder for innhold 2"/>
          <p:cNvSpPr>
            <a:spLocks noGrp="1"/>
          </p:cNvSpPr>
          <p:nvPr>
            <p:ph sz="quarter" idx="10"/>
          </p:nvPr>
        </p:nvSpPr>
        <p:spPr/>
        <p:txBody>
          <a:bodyPr/>
          <a:lstStyle/>
          <a:p>
            <a:pPr marL="0" indent="0">
              <a:buNone/>
            </a:pPr>
            <a:r>
              <a:rPr lang="nb-NO" dirty="0" smtClean="0">
                <a:solidFill>
                  <a:schemeClr val="bg1"/>
                </a:solidFill>
              </a:rPr>
              <a:t>.</a:t>
            </a:r>
            <a:endParaRPr lang="nb-NO" dirty="0">
              <a:solidFill>
                <a:schemeClr val="bg1"/>
              </a:solidFill>
            </a:endParaRPr>
          </a:p>
        </p:txBody>
      </p:sp>
      <p:pic>
        <p:nvPicPr>
          <p:cNvPr id="1026" name="Picture 2" descr="Bilderesultat for samt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430" y="1502989"/>
            <a:ext cx="4198950" cy="3145161"/>
          </a:xfrm>
          <a:prstGeom prst="rect">
            <a:avLst/>
          </a:prstGeom>
          <a:noFill/>
          <a:extLst>
            <a:ext uri="{909E8E84-426E-40DD-AFC4-6F175D3DCCD1}">
              <a14:hiddenFill xmlns:a14="http://schemas.microsoft.com/office/drawing/2010/main">
                <a:solidFill>
                  <a:srgbClr val="FFFFFF"/>
                </a:solidFill>
              </a14:hiddenFill>
            </a:ext>
          </a:extLst>
        </p:spPr>
      </p:pic>
      <p:sp>
        <p:nvSpPr>
          <p:cNvPr id="4" name="Bildeforklaring formet som en ellipse 3"/>
          <p:cNvSpPr/>
          <p:nvPr/>
        </p:nvSpPr>
        <p:spPr>
          <a:xfrm>
            <a:off x="171606" y="1031274"/>
            <a:ext cx="2473925" cy="1281403"/>
          </a:xfrm>
          <a:prstGeom prst="wedgeEllipseCallout">
            <a:avLst>
              <a:gd name="adj1" fmla="val 46406"/>
              <a:gd name="adj2" fmla="val 82123"/>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nb-NO"/>
          </a:p>
        </p:txBody>
      </p:sp>
      <p:sp>
        <p:nvSpPr>
          <p:cNvPr id="5" name="Bildeforklaring formet som en ellipse 4"/>
          <p:cNvSpPr/>
          <p:nvPr/>
        </p:nvSpPr>
        <p:spPr>
          <a:xfrm>
            <a:off x="3112316" y="67112"/>
            <a:ext cx="2801923" cy="1011265"/>
          </a:xfrm>
          <a:prstGeom prst="wedgeEllipseCallout">
            <a:avLst>
              <a:gd name="adj1" fmla="val -26427"/>
              <a:gd name="adj2" fmla="val 8655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nb-NO"/>
          </a:p>
        </p:txBody>
      </p:sp>
      <p:sp>
        <p:nvSpPr>
          <p:cNvPr id="6" name="Bildeforklaring formet som en ellipse 5"/>
          <p:cNvSpPr/>
          <p:nvPr/>
        </p:nvSpPr>
        <p:spPr>
          <a:xfrm>
            <a:off x="5536734" y="933973"/>
            <a:ext cx="2466363" cy="1154886"/>
          </a:xfrm>
          <a:prstGeom prst="wedgeEllipseCallout">
            <a:avLst>
              <a:gd name="adj1" fmla="val -48384"/>
              <a:gd name="adj2" fmla="val 84292"/>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nb-NO"/>
          </a:p>
        </p:txBody>
      </p:sp>
      <p:sp>
        <p:nvSpPr>
          <p:cNvPr id="7" name="TekstSylinder 6"/>
          <p:cNvSpPr txBox="1"/>
          <p:nvPr/>
        </p:nvSpPr>
        <p:spPr>
          <a:xfrm>
            <a:off x="380504" y="1358585"/>
            <a:ext cx="2265027" cy="646331"/>
          </a:xfrm>
          <a:prstGeom prst="rect">
            <a:avLst/>
          </a:prstGeom>
          <a:noFill/>
        </p:spPr>
        <p:txBody>
          <a:bodyPr wrap="square" rtlCol="0">
            <a:spAutoFit/>
          </a:bodyPr>
          <a:lstStyle/>
          <a:p>
            <a:r>
              <a:rPr lang="nb-NO" dirty="0" smtClean="0"/>
              <a:t>Vi må samarbeide om dette barnet!</a:t>
            </a:r>
            <a:endParaRPr lang="nb-NO" dirty="0"/>
          </a:p>
        </p:txBody>
      </p:sp>
      <p:sp>
        <p:nvSpPr>
          <p:cNvPr id="8" name="TekstSylinder 7"/>
          <p:cNvSpPr txBox="1"/>
          <p:nvPr/>
        </p:nvSpPr>
        <p:spPr>
          <a:xfrm>
            <a:off x="3481754" y="249578"/>
            <a:ext cx="2482948" cy="646331"/>
          </a:xfrm>
          <a:prstGeom prst="rect">
            <a:avLst/>
          </a:prstGeom>
          <a:noFill/>
        </p:spPr>
        <p:txBody>
          <a:bodyPr wrap="square" rtlCol="0">
            <a:spAutoFit/>
          </a:bodyPr>
          <a:lstStyle/>
          <a:p>
            <a:r>
              <a:rPr lang="nb-NO" dirty="0" smtClean="0"/>
              <a:t>Jeg har taushetsplikt jeg altså</a:t>
            </a:r>
            <a:endParaRPr lang="nb-NO" dirty="0"/>
          </a:p>
        </p:txBody>
      </p:sp>
      <p:sp>
        <p:nvSpPr>
          <p:cNvPr id="9" name="TekstSylinder 8"/>
          <p:cNvSpPr txBox="1"/>
          <p:nvPr/>
        </p:nvSpPr>
        <p:spPr>
          <a:xfrm>
            <a:off x="6087198" y="1146003"/>
            <a:ext cx="1706175" cy="646331"/>
          </a:xfrm>
          <a:prstGeom prst="rect">
            <a:avLst/>
          </a:prstGeom>
          <a:noFill/>
        </p:spPr>
        <p:txBody>
          <a:bodyPr wrap="square" rtlCol="0">
            <a:spAutoFit/>
          </a:bodyPr>
          <a:lstStyle/>
          <a:p>
            <a:r>
              <a:rPr lang="nb-NO" dirty="0" smtClean="0"/>
              <a:t>Kan ikke si noe jeg heller</a:t>
            </a:r>
            <a:endParaRPr lang="nb-NO" dirty="0"/>
          </a:p>
        </p:txBody>
      </p:sp>
    </p:spTree>
    <p:extLst>
      <p:ext uri="{BB962C8B-B14F-4D97-AF65-F5344CB8AC3E}">
        <p14:creationId xmlns:p14="http://schemas.microsoft.com/office/powerpoint/2010/main" val="254024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t>
            </a:r>
            <a:endParaRPr lang="nb-NO" dirty="0"/>
          </a:p>
        </p:txBody>
      </p:sp>
      <p:pic>
        <p:nvPicPr>
          <p:cNvPr id="4" name="Plassholder for innhold 3" descr="Skjermutklipp"/>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0" y="-1"/>
            <a:ext cx="5777681" cy="4052621"/>
          </a:xfrm>
        </p:spPr>
      </p:pic>
      <p:pic>
        <p:nvPicPr>
          <p:cNvPr id="5" name="Bilde 4" descr="Skjermut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1906" y="936346"/>
            <a:ext cx="4042094" cy="4144513"/>
          </a:xfrm>
          <a:prstGeom prst="rect">
            <a:avLst/>
          </a:prstGeom>
        </p:spPr>
      </p:pic>
      <p:pic>
        <p:nvPicPr>
          <p:cNvPr id="6" name="Bilde 5" descr="Skjermutklip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2836" y="2956610"/>
            <a:ext cx="2819794" cy="2010056"/>
          </a:xfrm>
          <a:prstGeom prst="rect">
            <a:avLst/>
          </a:prstGeom>
        </p:spPr>
      </p:pic>
      <p:pic>
        <p:nvPicPr>
          <p:cNvPr id="7" name="Bilde 6" descr="Skjermutklip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1847" y="1550718"/>
            <a:ext cx="2281088" cy="1227068"/>
          </a:xfrm>
          <a:prstGeom prst="rect">
            <a:avLst/>
          </a:prstGeom>
        </p:spPr>
      </p:pic>
      <p:pic>
        <p:nvPicPr>
          <p:cNvPr id="8" name="Bilde 7" descr="Skjermutklip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0866" y="3694176"/>
            <a:ext cx="4211969" cy="1185062"/>
          </a:xfrm>
          <a:prstGeom prst="rect">
            <a:avLst/>
          </a:prstGeom>
        </p:spPr>
      </p:pic>
    </p:spTree>
    <p:extLst>
      <p:ext uri="{BB962C8B-B14F-4D97-AF65-F5344CB8AC3E}">
        <p14:creationId xmlns:p14="http://schemas.microsoft.com/office/powerpoint/2010/main" val="154763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a:t>Samarbeid på tvers av faglige og organisatoriske grenser innen helse og omsorg </a:t>
            </a:r>
            <a:r>
              <a:rPr lang="nb-NO" sz="2000" dirty="0" err="1"/>
              <a:t>m.v</a:t>
            </a:r>
            <a:r>
              <a:rPr lang="nb-NO" sz="2000" dirty="0" smtClean="0"/>
              <a:t>.</a:t>
            </a:r>
            <a:endParaRPr lang="nb-NO" sz="2000" dirty="0"/>
          </a:p>
        </p:txBody>
      </p:sp>
      <p:sp>
        <p:nvSpPr>
          <p:cNvPr id="3" name="Plassholder for innhold 2"/>
          <p:cNvSpPr>
            <a:spLocks noGrp="1"/>
          </p:cNvSpPr>
          <p:nvPr>
            <p:ph sz="quarter" idx="10"/>
          </p:nvPr>
        </p:nvSpPr>
        <p:spPr>
          <a:xfrm>
            <a:off x="459833" y="933973"/>
            <a:ext cx="6104518" cy="3876675"/>
          </a:xfrm>
        </p:spPr>
        <p:txBody>
          <a:bodyPr/>
          <a:lstStyle/>
          <a:p>
            <a:endParaRPr lang="nb-NO" dirty="0" smtClean="0"/>
          </a:p>
          <a:p>
            <a:r>
              <a:rPr lang="nb-NO" sz="1800" dirty="0" smtClean="0"/>
              <a:t>Bedre kommunale </a:t>
            </a:r>
            <a:r>
              <a:rPr lang="nb-NO" sz="1800" dirty="0" smtClean="0"/>
              <a:t>tjenester</a:t>
            </a:r>
          </a:p>
          <a:p>
            <a:endParaRPr lang="nb-NO" sz="1800" dirty="0"/>
          </a:p>
          <a:p>
            <a:r>
              <a:rPr lang="nb-NO" sz="1800" dirty="0" smtClean="0"/>
              <a:t>Best for barnet</a:t>
            </a:r>
            <a:endParaRPr lang="nb-NO" sz="1800" dirty="0" smtClean="0"/>
          </a:p>
          <a:p>
            <a:endParaRPr lang="nb-NO" sz="1800" dirty="0" smtClean="0"/>
          </a:p>
          <a:p>
            <a:r>
              <a:rPr lang="nb-NO" sz="1800" dirty="0" smtClean="0"/>
              <a:t>Mer effektiv ressursbruk</a:t>
            </a:r>
          </a:p>
          <a:p>
            <a:endParaRPr lang="nb-NO" sz="1800" dirty="0"/>
          </a:p>
          <a:p>
            <a:r>
              <a:rPr lang="nb-NO" sz="1800" dirty="0" smtClean="0"/>
              <a:t>Tillit =</a:t>
            </a:r>
            <a:r>
              <a:rPr lang="nb-NO" sz="1800" dirty="0" smtClean="0"/>
              <a:t> riktig </a:t>
            </a:r>
            <a:r>
              <a:rPr lang="nb-NO" sz="1800" dirty="0" smtClean="0"/>
              <a:t>håndtering av </a:t>
            </a:r>
            <a:r>
              <a:rPr lang="nb-NO" sz="1800" dirty="0" smtClean="0"/>
              <a:t>reglene om </a:t>
            </a:r>
            <a:r>
              <a:rPr lang="nb-NO" sz="1800" dirty="0" smtClean="0"/>
              <a:t>taushetsplikt</a:t>
            </a:r>
            <a:endParaRPr lang="nb-NO" dirty="0"/>
          </a:p>
        </p:txBody>
      </p:sp>
    </p:spTree>
    <p:extLst>
      <p:ext uri="{BB962C8B-B14F-4D97-AF65-F5344CB8AC3E}">
        <p14:creationId xmlns:p14="http://schemas.microsoft.com/office/powerpoint/2010/main" val="70626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200" dirty="0" smtClean="0"/>
              <a:t>Grunnloven § 104</a:t>
            </a:r>
            <a:endParaRPr lang="nb-NO" sz="2200" dirty="0"/>
          </a:p>
        </p:txBody>
      </p:sp>
      <p:sp>
        <p:nvSpPr>
          <p:cNvPr id="3" name="Plassholder for innhold 2"/>
          <p:cNvSpPr>
            <a:spLocks noGrp="1"/>
          </p:cNvSpPr>
          <p:nvPr>
            <p:ph sz="quarter" idx="10"/>
          </p:nvPr>
        </p:nvSpPr>
        <p:spPr>
          <a:xfrm>
            <a:off x="459834" y="933973"/>
            <a:ext cx="5717941" cy="3876675"/>
          </a:xfrm>
        </p:spPr>
        <p:txBody>
          <a:bodyPr>
            <a:normAutofit fontScale="92500" lnSpcReduction="10000"/>
          </a:bodyPr>
          <a:lstStyle/>
          <a:p>
            <a:pPr marL="0" indent="0" algn="ctr">
              <a:buNone/>
            </a:pPr>
            <a:r>
              <a:rPr lang="nb-NO" sz="1400" b="1" dirty="0" smtClean="0"/>
              <a:t>§ </a:t>
            </a:r>
            <a:r>
              <a:rPr lang="nb-NO" sz="1400" b="1" dirty="0"/>
              <a:t>104.</a:t>
            </a:r>
          </a:p>
          <a:p>
            <a:pPr marL="0" indent="0">
              <a:buNone/>
            </a:pPr>
            <a:r>
              <a:rPr lang="nb-NO" sz="1400" dirty="0"/>
              <a:t>	</a:t>
            </a:r>
            <a:r>
              <a:rPr lang="nb-NO" sz="1400" i="1" dirty="0"/>
              <a:t>	«Barn har krav på </a:t>
            </a:r>
            <a:r>
              <a:rPr lang="nb-NO" sz="1400" b="1" i="1" dirty="0"/>
              <a:t>respekt for sitt menneskeverd</a:t>
            </a:r>
            <a:r>
              <a:rPr lang="nb-NO" sz="1400" i="1" dirty="0"/>
              <a:t>. De har </a:t>
            </a:r>
            <a:r>
              <a:rPr lang="nb-NO" sz="1400" b="1" i="1" dirty="0"/>
              <a:t>rett til å bli hørt </a:t>
            </a:r>
            <a:r>
              <a:rPr lang="nb-NO" sz="1400" i="1" dirty="0"/>
              <a:t>i spørsmål som gjelder dem selv, og </a:t>
            </a:r>
            <a:r>
              <a:rPr lang="nb-NO" sz="1400" b="1" i="1" dirty="0"/>
              <a:t>deres mening skal tillegges vekt </a:t>
            </a:r>
            <a:r>
              <a:rPr lang="nb-NO" sz="1400" i="1" dirty="0"/>
              <a:t>i overensstemmelse med deres alder og utvikling.</a:t>
            </a:r>
          </a:p>
          <a:p>
            <a:pPr marL="0" indent="0">
              <a:buNone/>
            </a:pPr>
            <a:r>
              <a:rPr lang="nb-NO" sz="1400" i="1" dirty="0"/>
              <a:t>	</a:t>
            </a:r>
            <a:endParaRPr lang="nb-NO" sz="1400" i="1" dirty="0" smtClean="0"/>
          </a:p>
          <a:p>
            <a:pPr marL="0" indent="0">
              <a:buNone/>
            </a:pPr>
            <a:r>
              <a:rPr lang="nb-NO" sz="1400" i="1" dirty="0" smtClean="0"/>
              <a:t>	Ved </a:t>
            </a:r>
            <a:r>
              <a:rPr lang="nb-NO" sz="1400" i="1" dirty="0"/>
              <a:t>handlinger og avgjørelser som berører barn, skal </a:t>
            </a:r>
            <a:r>
              <a:rPr lang="nb-NO" sz="1400" b="1" i="1" dirty="0"/>
              <a:t>barnets beste </a:t>
            </a:r>
            <a:r>
              <a:rPr lang="nb-NO" sz="1400" i="1" dirty="0"/>
              <a:t>være et </a:t>
            </a:r>
            <a:r>
              <a:rPr lang="nb-NO" sz="1400" b="1" i="1" dirty="0"/>
              <a:t>grunnleggende hensyn.</a:t>
            </a:r>
          </a:p>
          <a:p>
            <a:pPr marL="0" indent="0">
              <a:buNone/>
            </a:pPr>
            <a:r>
              <a:rPr lang="nb-NO" sz="1400" i="1" dirty="0"/>
              <a:t>	</a:t>
            </a:r>
            <a:endParaRPr lang="nb-NO" sz="1400" i="1" dirty="0" smtClean="0"/>
          </a:p>
          <a:p>
            <a:pPr marL="0" indent="0">
              <a:buNone/>
            </a:pPr>
            <a:r>
              <a:rPr lang="nb-NO" sz="1400" i="1" dirty="0"/>
              <a:t>	</a:t>
            </a:r>
            <a:r>
              <a:rPr lang="nb-NO" sz="1400" i="1" dirty="0" smtClean="0"/>
              <a:t>Barn </a:t>
            </a:r>
            <a:r>
              <a:rPr lang="nb-NO" sz="1400" i="1" dirty="0"/>
              <a:t>har rett til </a:t>
            </a:r>
            <a:r>
              <a:rPr lang="nb-NO" sz="1400" b="1" i="1" dirty="0"/>
              <a:t>vern om sin personlige integritet</a:t>
            </a:r>
            <a:r>
              <a:rPr lang="nb-NO" sz="1400" i="1" dirty="0"/>
              <a:t>. Statens myndigheter skal legge forholdene til rette for barnets utvikling, herunder sikre at barnet får den nødvendige økonomiske, sosiale og helsemessige trygghet, fortrinnsvis i egen familie</a:t>
            </a:r>
            <a:r>
              <a:rPr lang="nb-NO" sz="1400" i="1" dirty="0" smtClean="0"/>
              <a:t>.»</a:t>
            </a:r>
          </a:p>
          <a:p>
            <a:pPr marL="0" indent="0">
              <a:buNone/>
            </a:pPr>
            <a:endParaRPr lang="nb-NO" sz="1400" i="1" dirty="0"/>
          </a:p>
          <a:p>
            <a:pPr marL="0" indent="0" algn="ctr">
              <a:buNone/>
            </a:pPr>
            <a:r>
              <a:rPr lang="nb-NO" sz="1100" b="1" dirty="0"/>
              <a:t>§ 102</a:t>
            </a:r>
          </a:p>
          <a:p>
            <a:pPr marL="0" indent="0">
              <a:buNone/>
            </a:pPr>
            <a:r>
              <a:rPr lang="nb-NO" sz="1100" dirty="0"/>
              <a:t>	</a:t>
            </a:r>
            <a:r>
              <a:rPr lang="nb-NO" sz="1100" i="1" dirty="0"/>
              <a:t>«Enhver har rett til </a:t>
            </a:r>
            <a:r>
              <a:rPr lang="nb-NO" sz="1100" b="1" i="1" dirty="0"/>
              <a:t>respekt for sitt privatliv og familieliv, sitt hjem og sin kommunikasjon</a:t>
            </a:r>
            <a:r>
              <a:rPr lang="nb-NO" sz="1100" i="1" dirty="0">
                <a:solidFill>
                  <a:schemeClr val="tx2"/>
                </a:solidFill>
              </a:rPr>
              <a:t>.</a:t>
            </a:r>
            <a:r>
              <a:rPr lang="nb-NO" sz="1100" i="1" dirty="0"/>
              <a:t> Husransakelse må ikke finne sted, unntatt i kriminelle tilfeller.</a:t>
            </a:r>
          </a:p>
          <a:p>
            <a:pPr marL="0" indent="0">
              <a:buNone/>
            </a:pPr>
            <a:r>
              <a:rPr lang="nb-NO" sz="1100" i="1" dirty="0"/>
              <a:t>	Statens myndigheter skal sikre et </a:t>
            </a:r>
            <a:r>
              <a:rPr lang="nb-NO" sz="1100" b="1" i="1" dirty="0"/>
              <a:t>vern om den personlige integritet</a:t>
            </a:r>
            <a:r>
              <a:rPr lang="nb-NO" sz="1100" i="1" dirty="0" smtClean="0"/>
              <a:t>.»</a:t>
            </a:r>
            <a:endParaRPr lang="nb-NO" sz="1100" i="1"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850" y="0"/>
            <a:ext cx="1184507" cy="1776761"/>
          </a:xfrm>
          <a:prstGeom prst="rect">
            <a:avLst/>
          </a:prstGeom>
        </p:spPr>
      </p:pic>
    </p:spTree>
    <p:extLst>
      <p:ext uri="{BB962C8B-B14F-4D97-AF65-F5344CB8AC3E}">
        <p14:creationId xmlns:p14="http://schemas.microsoft.com/office/powerpoint/2010/main" val="83565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descr="Skjermutklipp"/>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0" y="0"/>
            <a:ext cx="8935844" cy="5356356"/>
          </a:xfrm>
        </p:spPr>
      </p:pic>
    </p:spTree>
    <p:extLst>
      <p:ext uri="{BB962C8B-B14F-4D97-AF65-F5344CB8AC3E}">
        <p14:creationId xmlns:p14="http://schemas.microsoft.com/office/powerpoint/2010/main" val="4557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ittedal-kommune-blåtimeblå-2">
  <a:themeElements>
    <a:clrScheme name="Egendefinert 1">
      <a:dk1>
        <a:srgbClr val="333F48"/>
      </a:dk1>
      <a:lt1>
        <a:srgbClr val="FFFFFF"/>
      </a:lt1>
      <a:dk2>
        <a:srgbClr val="009639"/>
      </a:dk2>
      <a:lt2>
        <a:srgbClr val="FFFFFF"/>
      </a:lt2>
      <a:accent1>
        <a:srgbClr val="009639"/>
      </a:accent1>
      <a:accent2>
        <a:srgbClr val="333F48"/>
      </a:accent2>
      <a:accent3>
        <a:srgbClr val="C8102E"/>
      </a:accent3>
      <a:accent4>
        <a:srgbClr val="0072CE"/>
      </a:accent4>
      <a:accent5>
        <a:srgbClr val="D9D9D5"/>
      </a:accent5>
      <a:accent6>
        <a:srgbClr val="F79646"/>
      </a:accent6>
      <a:hlink>
        <a:srgbClr val="009639"/>
      </a:hlink>
      <a:folHlink>
        <a:srgbClr val="009639"/>
      </a:folHlink>
    </a:clrScheme>
    <a:fontScheme name="nittedalkommune">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C0A78A46D154A4EBD484479CBBEC0A8" ma:contentTypeVersion="0" ma:contentTypeDescription="Opprett et nytt dokument." ma:contentTypeScope="" ma:versionID="5f1432a4ede690a287b7b6ab80469088">
  <xsd:schema xmlns:xsd="http://www.w3.org/2001/XMLSchema" xmlns:xs="http://www.w3.org/2001/XMLSchema" xmlns:p="http://schemas.microsoft.com/office/2006/metadata/properties" targetNamespace="http://schemas.microsoft.com/office/2006/metadata/properties" ma:root="true" ma:fieldsID="5eb6cd67344829d3a956a36ab89737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0F8F49-B543-4616-8118-3496BBDEEF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9B27119-6C03-469D-ABF7-C25D7A438A6A}">
  <ds:schemaRefs>
    <ds:schemaRef ds:uri="http://schemas.microsoft.com/sharepoint/v3/contenttype/forms"/>
  </ds:schemaRefs>
</ds:datastoreItem>
</file>

<file path=customXml/itemProps3.xml><?xml version="1.0" encoding="utf-8"?>
<ds:datastoreItem xmlns:ds="http://schemas.openxmlformats.org/officeDocument/2006/customXml" ds:itemID="{9B9E3EAB-E685-495C-9ACF-D674910D2B7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Nittedal-kommune-blåtimeblå-2</Template>
  <TotalTime>5030</TotalTime>
  <Words>1956</Words>
  <Application>Microsoft Office PowerPoint</Application>
  <PresentationFormat>Skjermfremvisning (16:9)</PresentationFormat>
  <Paragraphs>408</Paragraphs>
  <Slides>41</Slides>
  <Notes>40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41</vt:i4>
      </vt:variant>
    </vt:vector>
  </HeadingPairs>
  <TitlesOfParts>
    <vt:vector size="47" baseType="lpstr">
      <vt:lpstr>Arial</vt:lpstr>
      <vt:lpstr>Calibri</vt:lpstr>
      <vt:lpstr>Georgia</vt:lpstr>
      <vt:lpstr>Open Sans</vt:lpstr>
      <vt:lpstr>Wingdings</vt:lpstr>
      <vt:lpstr>Nittedal-kommune-blåtimeblå-2</vt:lpstr>
      <vt:lpstr>Bedre Tverrfaglig Innsats (BTI)</vt:lpstr>
      <vt:lpstr>.</vt:lpstr>
      <vt:lpstr>Kommunale tjenester fra vugge til grav  - mange opplysninger må deles for å få dette til</vt:lpstr>
      <vt:lpstr>BTI – tjenester for barn og unge</vt:lpstr>
      <vt:lpstr>.</vt:lpstr>
      <vt:lpstr>.</vt:lpstr>
      <vt:lpstr>Samarbeid på tvers av faglige og organisatoriske grenser innen helse og omsorg m.v.</vt:lpstr>
      <vt:lpstr>Grunnloven § 104</vt:lpstr>
      <vt:lpstr>PowerPoint-presentasjon</vt:lpstr>
      <vt:lpstr>PowerPoint-presentasjon</vt:lpstr>
      <vt:lpstr>.</vt:lpstr>
      <vt:lpstr>Forvaltningsloven § 13 a.</vt:lpstr>
      <vt:lpstr>Informert samtykke</vt:lpstr>
      <vt:lpstr>.</vt:lpstr>
      <vt:lpstr>Samtykkekompetanse </vt:lpstr>
      <vt:lpstr>PowerPoint-presentasjon</vt:lpstr>
      <vt:lpstr>PowerPoint-presentasjon</vt:lpstr>
      <vt:lpstr>.</vt:lpstr>
      <vt:lpstr>Opplysningsplikt</vt:lpstr>
      <vt:lpstr>.</vt:lpstr>
      <vt:lpstr>Sivilombudsmannens uttalelse 3.9.2018 (2017/2322)</vt:lpstr>
      <vt:lpstr>NOU 2017:12</vt:lpstr>
      <vt:lpstr>.</vt:lpstr>
      <vt:lpstr>Taushetsplikt</vt:lpstr>
      <vt:lpstr>Lovbestemmelser om taushetsplikt</vt:lpstr>
      <vt:lpstr>«Personlige forhold»</vt:lpstr>
      <vt:lpstr>PowerPoint-presentasjon</vt:lpstr>
      <vt:lpstr>Helseopplysninger - helsepersonelloven</vt:lpstr>
      <vt:lpstr>.</vt:lpstr>
      <vt:lpstr>Vi har lov - og innimellom plikt - til å samarbeide</vt:lpstr>
      <vt:lpstr>Barnekonvensjonen – jf. Grunnloven § 104</vt:lpstr>
      <vt:lpstr>Eks. Opplæringsloven - formål og samarbeid</vt:lpstr>
      <vt:lpstr>Helse- og omsorgstjenesteloven - formål og samarbeid/samhandling</vt:lpstr>
      <vt:lpstr>Helsepersonelloven § 25 – samarbeid</vt:lpstr>
      <vt:lpstr>Barnehageloven – om samarbeid</vt:lpstr>
      <vt:lpstr>Sosialtjenesteloven – samarbeid</vt:lpstr>
      <vt:lpstr>Utredningsplikt – FVL § 17 første ledd</vt:lpstr>
      <vt:lpstr>.</vt:lpstr>
      <vt:lpstr>Hvem er «andre» i FVL § 13?</vt:lpstr>
      <vt:lpstr>Etater/organer/enheter i Nittedal kommune</vt:lpstr>
      <vt:lpstr>GDPR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Veiledning i bruk av powerpointmalen</dc:title>
  <dc:creator>amna</dc:creator>
  <cp:lastModifiedBy>Bjørn Stokvold</cp:lastModifiedBy>
  <cp:revision>693</cp:revision>
  <cp:lastPrinted>2019-09-10T07:11:23Z</cp:lastPrinted>
  <dcterms:created xsi:type="dcterms:W3CDTF">2016-05-28T16:59:12Z</dcterms:created>
  <dcterms:modified xsi:type="dcterms:W3CDTF">2019-09-10T08:22:53Z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0x010100FC0A78A46D154A4EBD484479CBBEC0A8</vt:lpwstr>
  </property>
</Properties>
</file>